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256" r:id="rId2"/>
    <p:sldId id="259" r:id="rId3"/>
    <p:sldId id="257" r:id="rId4"/>
    <p:sldId id="258" r:id="rId5"/>
    <p:sldId id="261" r:id="rId6"/>
    <p:sldId id="289" r:id="rId7"/>
    <p:sldId id="263" r:id="rId8"/>
    <p:sldId id="264" r:id="rId9"/>
    <p:sldId id="265" r:id="rId10"/>
    <p:sldId id="266" r:id="rId11"/>
    <p:sldId id="267" r:id="rId12"/>
    <p:sldId id="268" r:id="rId13"/>
    <p:sldId id="269" r:id="rId14"/>
    <p:sldId id="270" r:id="rId15"/>
    <p:sldId id="271" r:id="rId16"/>
    <p:sldId id="272" r:id="rId17"/>
    <p:sldId id="291" r:id="rId18"/>
    <p:sldId id="273" r:id="rId19"/>
    <p:sldId id="274" r:id="rId20"/>
    <p:sldId id="275" r:id="rId21"/>
    <p:sldId id="290"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2" d="100"/>
          <a:sy n="52" d="100"/>
        </p:scale>
        <p:origin x="105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89B7AB23-050C-4EED-AA4D-DD0EF5E78A03}" type="datetimeFigureOut">
              <a:rPr lang="en-US" smtClean="0"/>
              <a:t>9/7/2022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09092BDA-3E25-43DC-ACB0-1677F0345CDF}" type="slidenum">
              <a:rPr lang="en-US" smtClean="0"/>
              <a:t>‹#›</a:t>
            </a:fld>
            <a:endParaRPr lang="en-US"/>
          </a:p>
        </p:txBody>
      </p:sp>
    </p:spTree>
    <p:extLst>
      <p:ext uri="{BB962C8B-B14F-4D97-AF65-F5344CB8AC3E}">
        <p14:creationId xmlns:p14="http://schemas.microsoft.com/office/powerpoint/2010/main" val="18782738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D912FAE-308D-3A4C-BB7A-8D0423782144}" type="datetimeFigureOut">
              <a:rPr lang="en-US" smtClean="0"/>
              <a:pPr/>
              <a:t>9/7/2022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D99944C-FD36-364C-96F3-969CE96F2CAE}" type="slidenum">
              <a:rPr lang="en-US" smtClean="0"/>
              <a:pPr/>
              <a:t>‹#›</a:t>
            </a:fld>
            <a:endParaRPr lang="en-US"/>
          </a:p>
        </p:txBody>
      </p:sp>
    </p:spTree>
    <p:extLst>
      <p:ext uri="{BB962C8B-B14F-4D97-AF65-F5344CB8AC3E}">
        <p14:creationId xmlns:p14="http://schemas.microsoft.com/office/powerpoint/2010/main" val="31667506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miter lim="800000"/>
            <a:headEnd/>
            <a:tailEnd/>
          </a:ln>
        </p:spPr>
        <p:txBody>
          <a:bodyPr/>
          <a:lstStyle/>
          <a:p>
            <a:fld id="{188FAE39-FCFB-C54F-9731-89EC58490355}" type="slidenum">
              <a:rPr lang="en-US"/>
              <a:pPr/>
              <a:t>5</a:t>
            </a:fld>
            <a:endParaRPr lang="en-US"/>
          </a:p>
        </p:txBody>
      </p:sp>
      <p:sp>
        <p:nvSpPr>
          <p:cNvPr id="41987" name="Rectangle 2"/>
          <p:cNvSpPr>
            <a:spLocks noGrp="1" noRot="1" noChangeAspect="1" noChangeArrowheads="1" noTextEdit="1"/>
          </p:cNvSpPr>
          <p:nvPr>
            <p:ph type="sldImg"/>
          </p:nvPr>
        </p:nvSpPr>
        <p:spPr>
          <a:xfrm>
            <a:off x="1179513" y="695325"/>
            <a:ext cx="4651375" cy="3487738"/>
          </a:xfrm>
          <a:ln/>
        </p:spPr>
      </p:sp>
      <p:sp>
        <p:nvSpPr>
          <p:cNvPr id="41988" name="Rectangle 3"/>
          <p:cNvSpPr>
            <a:spLocks noGrp="1" noChangeArrowheads="1"/>
          </p:cNvSpPr>
          <p:nvPr>
            <p:ph type="body" idx="1"/>
          </p:nvPr>
        </p:nvSpPr>
        <p:spPr>
          <a:noFill/>
        </p:spPr>
        <p:txBody>
          <a:bodyPr/>
          <a:lstStyle/>
          <a:p>
            <a:pPr eaLnBrk="1" hangingPunct="1"/>
            <a:r>
              <a:rPr lang="en-US"/>
              <a:t>Four basic categories:</a:t>
            </a:r>
          </a:p>
          <a:p>
            <a:pPr eaLnBrk="1" hangingPunct="1"/>
            <a:endParaRPr lang="en-US"/>
          </a:p>
          <a:p>
            <a:pPr lvl="1" eaLnBrk="1" hangingPunct="1">
              <a:buFontTx/>
              <a:buChar char="•"/>
            </a:pPr>
            <a:r>
              <a:rPr lang="en-US"/>
              <a:t>Neglect – when harm is caused by withholding life’s necessities. The </a:t>
            </a:r>
            <a:r>
              <a:rPr lang="en-US" b="1"/>
              <a:t>ability</a:t>
            </a:r>
            <a:r>
              <a:rPr lang="en-US"/>
              <a:t> to provide necessities, but failing to do so, is factor separating neglect from effects of poverty</a:t>
            </a:r>
          </a:p>
          <a:p>
            <a:pPr lvl="2" eaLnBrk="1" hangingPunct="1">
              <a:buFontTx/>
              <a:buChar char="•"/>
            </a:pPr>
            <a:r>
              <a:rPr lang="en-US"/>
              <a:t>At camp, the counselor refuses to allow the camper to have dinner as a form of discipline.</a:t>
            </a:r>
          </a:p>
          <a:p>
            <a:pPr lvl="2" eaLnBrk="1" hangingPunct="1">
              <a:buFontTx/>
              <a:buChar char="•"/>
            </a:pPr>
            <a:r>
              <a:rPr lang="en-US"/>
              <a:t>Withholding medical treatment is another example.</a:t>
            </a:r>
          </a:p>
          <a:p>
            <a:pPr lvl="1" eaLnBrk="1" hangingPunct="1">
              <a:buFontTx/>
              <a:buChar char="•"/>
            </a:pPr>
            <a:endParaRPr lang="en-US"/>
          </a:p>
          <a:p>
            <a:pPr lvl="1" eaLnBrk="1" hangingPunct="1">
              <a:buFontTx/>
              <a:buChar char="•"/>
            </a:pPr>
            <a:r>
              <a:rPr lang="en-US"/>
              <a:t>Emotional abuse – when young people are consistently told they are of no worth and never will be. May include name calling and threatening</a:t>
            </a:r>
          </a:p>
          <a:p>
            <a:pPr lvl="2" eaLnBrk="1" hangingPunct="1">
              <a:buFontTx/>
              <a:buChar char="•"/>
            </a:pPr>
            <a:r>
              <a:rPr lang="en-US"/>
              <a:t>Be careful when disciplining – emotional abuse may easily occur then.</a:t>
            </a:r>
          </a:p>
        </p:txBody>
      </p:sp>
    </p:spTree>
    <p:extLst>
      <p:ext uri="{BB962C8B-B14F-4D97-AF65-F5344CB8AC3E}">
        <p14:creationId xmlns:p14="http://schemas.microsoft.com/office/powerpoint/2010/main" val="3870466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miter lim="800000"/>
            <a:headEnd/>
            <a:tailEnd/>
          </a:ln>
        </p:spPr>
        <p:txBody>
          <a:bodyPr/>
          <a:lstStyle/>
          <a:p>
            <a:fld id="{70EDCA69-42BF-2B4D-878C-04D249BE9B29}" type="slidenum">
              <a:rPr lang="en-US"/>
              <a:pPr/>
              <a:t>14</a:t>
            </a:fld>
            <a:endParaRPr lang="en-US"/>
          </a:p>
        </p:txBody>
      </p:sp>
      <p:sp>
        <p:nvSpPr>
          <p:cNvPr id="50179" name="Rectangle 2"/>
          <p:cNvSpPr>
            <a:spLocks noGrp="1" noRot="1" noChangeAspect="1" noChangeArrowheads="1" noTextEdit="1"/>
          </p:cNvSpPr>
          <p:nvPr>
            <p:ph type="sldImg"/>
          </p:nvPr>
        </p:nvSpPr>
        <p:spPr>
          <a:xfrm>
            <a:off x="1179513" y="695325"/>
            <a:ext cx="4651375" cy="3487738"/>
          </a:xfrm>
          <a:ln/>
        </p:spPr>
      </p:sp>
      <p:sp>
        <p:nvSpPr>
          <p:cNvPr id="50180" name="Rectangle 3"/>
          <p:cNvSpPr>
            <a:spLocks noGrp="1" noChangeArrowheads="1"/>
          </p:cNvSpPr>
          <p:nvPr>
            <p:ph type="body" idx="1"/>
          </p:nvPr>
        </p:nvSpPr>
        <p:spPr>
          <a:noFill/>
        </p:spPr>
        <p:txBody>
          <a:bodyPr/>
          <a:lstStyle/>
          <a:p>
            <a:pPr eaLnBrk="1" hangingPunct="1"/>
            <a:r>
              <a:rPr lang="en-US" dirty="0"/>
              <a:t>Two-deep leadership policy must be applied in </a:t>
            </a:r>
            <a:r>
              <a:rPr lang="en-US" b="1" dirty="0"/>
              <a:t>all</a:t>
            </a:r>
            <a:r>
              <a:rPr lang="en-US" dirty="0"/>
              <a:t> children’s and youth programs.</a:t>
            </a:r>
            <a:endParaRPr lang="en-US" dirty="0" smtClean="0"/>
          </a:p>
          <a:p>
            <a:pPr eaLnBrk="1" hangingPunct="1"/>
            <a:endParaRPr lang="en-US" dirty="0" smtClean="0"/>
          </a:p>
          <a:p>
            <a:pPr eaLnBrk="1" hangingPunct="1"/>
            <a:r>
              <a:rPr lang="en-US" dirty="0"/>
              <a:t>There should not ever be one adult in a car with youth. If there is not another adult present in the car, keep the youth in the back seat or make sure that your own child is in the front seat.</a:t>
            </a:r>
          </a:p>
          <a:p>
            <a:pPr eaLnBrk="1" hangingPunct="1"/>
            <a:endParaRPr lang="en-US" dirty="0"/>
          </a:p>
          <a:p>
            <a:pPr eaLnBrk="1" hangingPunct="1"/>
            <a:r>
              <a:rPr lang="en-US" dirty="0"/>
              <a:t>Shared sleeping quarters must have same gender supervision (i.e., at camps, female staff in female cabins).</a:t>
            </a:r>
          </a:p>
        </p:txBody>
      </p:sp>
    </p:spTree>
    <p:extLst>
      <p:ext uri="{BB962C8B-B14F-4D97-AF65-F5344CB8AC3E}">
        <p14:creationId xmlns:p14="http://schemas.microsoft.com/office/powerpoint/2010/main" val="1285935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miter lim="800000"/>
            <a:headEnd/>
            <a:tailEnd/>
          </a:ln>
        </p:spPr>
        <p:txBody>
          <a:bodyPr/>
          <a:lstStyle/>
          <a:p>
            <a:fld id="{0110AD95-918C-E049-B951-AC3FA48542A4}" type="slidenum">
              <a:rPr lang="en-US"/>
              <a:pPr/>
              <a:t>15</a:t>
            </a:fld>
            <a:endParaRPr lang="en-US"/>
          </a:p>
        </p:txBody>
      </p:sp>
      <p:sp>
        <p:nvSpPr>
          <p:cNvPr id="51203" name="Rectangle 2"/>
          <p:cNvSpPr>
            <a:spLocks noGrp="1" noRot="1" noChangeAspect="1" noChangeArrowheads="1" noTextEdit="1"/>
          </p:cNvSpPr>
          <p:nvPr>
            <p:ph type="sldImg"/>
          </p:nvPr>
        </p:nvSpPr>
        <p:spPr>
          <a:xfrm>
            <a:off x="1179513" y="695325"/>
            <a:ext cx="4651375" cy="3487738"/>
          </a:xfrm>
          <a:ln/>
        </p:spPr>
      </p:sp>
      <p:sp>
        <p:nvSpPr>
          <p:cNvPr id="51204"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733041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miter lim="800000"/>
            <a:headEnd/>
            <a:tailEnd/>
          </a:ln>
        </p:spPr>
        <p:txBody>
          <a:bodyPr/>
          <a:lstStyle/>
          <a:p>
            <a:fld id="{63FACB36-9E0E-F14D-A203-6D77171C26D0}" type="slidenum">
              <a:rPr lang="en-US"/>
              <a:pPr/>
              <a:t>16</a:t>
            </a:fld>
            <a:endParaRPr lang="en-US"/>
          </a:p>
        </p:txBody>
      </p:sp>
      <p:sp>
        <p:nvSpPr>
          <p:cNvPr id="52227" name="Rectangle 2"/>
          <p:cNvSpPr>
            <a:spLocks noGrp="1" noRot="1" noChangeAspect="1" noChangeArrowheads="1" noTextEdit="1"/>
          </p:cNvSpPr>
          <p:nvPr>
            <p:ph type="sldImg"/>
          </p:nvPr>
        </p:nvSpPr>
        <p:spPr>
          <a:xfrm>
            <a:off x="1179513" y="695325"/>
            <a:ext cx="4651375" cy="3487738"/>
          </a:xfrm>
          <a:ln/>
        </p:spPr>
      </p:sp>
      <p:sp>
        <p:nvSpPr>
          <p:cNvPr id="52228" name="Rectangle 3"/>
          <p:cNvSpPr>
            <a:spLocks noGrp="1" noChangeArrowheads="1"/>
          </p:cNvSpPr>
          <p:nvPr>
            <p:ph type="body" idx="1"/>
          </p:nvPr>
        </p:nvSpPr>
        <p:spPr>
          <a:noFill/>
        </p:spPr>
        <p:txBody>
          <a:bodyPr/>
          <a:lstStyle/>
          <a:p>
            <a:pPr eaLnBrk="1" hangingPunct="1"/>
            <a:r>
              <a:rPr lang="en-US"/>
              <a:t>Line-of-sight: As long as the youth worker and child/youth can be seen by others, that is permissible.</a:t>
            </a:r>
          </a:p>
          <a:p>
            <a:pPr lvl="1" eaLnBrk="1" hangingPunct="1"/>
            <a:r>
              <a:rPr lang="en-US"/>
              <a:t>Two are under a tree but there are others who can see them.</a:t>
            </a:r>
          </a:p>
          <a:p>
            <a:pPr lvl="1" eaLnBrk="1" hangingPunct="1"/>
            <a:r>
              <a:rPr lang="en-US"/>
              <a:t>Two are at one end of the gym but others are present at the other end of the gym.</a:t>
            </a:r>
          </a:p>
          <a:p>
            <a:pPr lvl="1" eaLnBrk="1" hangingPunct="1"/>
            <a:endParaRPr lang="en-US"/>
          </a:p>
          <a:p>
            <a:pPr eaLnBrk="1" hangingPunct="1"/>
            <a:r>
              <a:rPr lang="en-US"/>
              <a:t>Make sure that your hands are always visible to others.</a:t>
            </a:r>
          </a:p>
          <a:p>
            <a:pPr lvl="1" eaLnBrk="1" hangingPunct="1"/>
            <a:endParaRPr lang="en-US"/>
          </a:p>
          <a:p>
            <a:pPr lvl="1" eaLnBrk="1" hangingPunct="1"/>
            <a:endParaRPr lang="en-US"/>
          </a:p>
        </p:txBody>
      </p:sp>
    </p:spTree>
    <p:extLst>
      <p:ext uri="{BB962C8B-B14F-4D97-AF65-F5344CB8AC3E}">
        <p14:creationId xmlns:p14="http://schemas.microsoft.com/office/powerpoint/2010/main" val="4072656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miter lim="800000"/>
            <a:headEnd/>
            <a:tailEnd/>
          </a:ln>
        </p:spPr>
        <p:txBody>
          <a:bodyPr/>
          <a:lstStyle/>
          <a:p>
            <a:fld id="{63FACB36-9E0E-F14D-A203-6D77171C26D0}" type="slidenum">
              <a:rPr lang="en-US"/>
              <a:pPr/>
              <a:t>17</a:t>
            </a:fld>
            <a:endParaRPr lang="en-US"/>
          </a:p>
        </p:txBody>
      </p:sp>
      <p:sp>
        <p:nvSpPr>
          <p:cNvPr id="52227" name="Rectangle 2"/>
          <p:cNvSpPr>
            <a:spLocks noGrp="1" noRot="1" noChangeAspect="1" noChangeArrowheads="1" noTextEdit="1"/>
          </p:cNvSpPr>
          <p:nvPr>
            <p:ph type="sldImg"/>
          </p:nvPr>
        </p:nvSpPr>
        <p:spPr>
          <a:xfrm>
            <a:off x="1179513" y="695325"/>
            <a:ext cx="4651375" cy="3487738"/>
          </a:xfrm>
          <a:ln/>
        </p:spPr>
      </p:sp>
      <p:sp>
        <p:nvSpPr>
          <p:cNvPr id="52228" name="Rectangle 3"/>
          <p:cNvSpPr>
            <a:spLocks noGrp="1" noChangeArrowheads="1"/>
          </p:cNvSpPr>
          <p:nvPr>
            <p:ph type="body" idx="1"/>
          </p:nvPr>
        </p:nvSpPr>
        <p:spPr>
          <a:noFill/>
        </p:spPr>
        <p:txBody>
          <a:bodyPr/>
          <a:lstStyle/>
          <a:p>
            <a:pPr lvl="1" eaLnBrk="1" hangingPunct="1"/>
            <a:endParaRPr lang="en-US" dirty="0" smtClean="0"/>
          </a:p>
          <a:p>
            <a:pPr lvl="1" eaLnBrk="1" hangingPunct="1"/>
            <a:endParaRPr lang="en-US" dirty="0"/>
          </a:p>
        </p:txBody>
      </p:sp>
    </p:spTree>
    <p:extLst>
      <p:ext uri="{BB962C8B-B14F-4D97-AF65-F5344CB8AC3E}">
        <p14:creationId xmlns:p14="http://schemas.microsoft.com/office/powerpoint/2010/main" val="875030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miter lim="800000"/>
            <a:headEnd/>
            <a:tailEnd/>
          </a:ln>
        </p:spPr>
        <p:txBody>
          <a:bodyPr/>
          <a:lstStyle/>
          <a:p>
            <a:fld id="{CE22AA77-C272-D040-A570-9D934E87338C}" type="slidenum">
              <a:rPr lang="en-US"/>
              <a:pPr/>
              <a:t>18</a:t>
            </a:fld>
            <a:endParaRPr lang="en-US"/>
          </a:p>
        </p:txBody>
      </p:sp>
      <p:sp>
        <p:nvSpPr>
          <p:cNvPr id="53251" name="Rectangle 2"/>
          <p:cNvSpPr>
            <a:spLocks noGrp="1" noRot="1" noChangeAspect="1" noChangeArrowheads="1" noTextEdit="1"/>
          </p:cNvSpPr>
          <p:nvPr>
            <p:ph type="sldImg"/>
          </p:nvPr>
        </p:nvSpPr>
        <p:spPr>
          <a:xfrm>
            <a:off x="1179513" y="695325"/>
            <a:ext cx="4651375" cy="3487738"/>
          </a:xfrm>
          <a:ln/>
        </p:spPr>
      </p:sp>
      <p:sp>
        <p:nvSpPr>
          <p:cNvPr id="53252" name="Rectangle 3"/>
          <p:cNvSpPr>
            <a:spLocks noGrp="1" noChangeArrowheads="1"/>
          </p:cNvSpPr>
          <p:nvPr>
            <p:ph type="body" idx="1"/>
          </p:nvPr>
        </p:nvSpPr>
        <p:spPr>
          <a:noFill/>
        </p:spPr>
        <p:txBody>
          <a:bodyPr/>
          <a:lstStyle/>
          <a:p>
            <a:pPr eaLnBrk="1" hangingPunct="1"/>
            <a:r>
              <a:rPr lang="en-US"/>
              <a:t>Children and youth are often coming to terms with their own bodies.</a:t>
            </a:r>
          </a:p>
          <a:p>
            <a:pPr eaLnBrk="1" hangingPunct="1"/>
            <a:endParaRPr lang="en-US"/>
          </a:p>
          <a:p>
            <a:pPr eaLnBrk="1" hangingPunct="1"/>
            <a:r>
              <a:rPr lang="en-US"/>
              <a:t>Provide separate areas and/or times for changing clothes, bathing/showering, etc…</a:t>
            </a:r>
          </a:p>
        </p:txBody>
      </p:sp>
    </p:spTree>
    <p:extLst>
      <p:ext uri="{BB962C8B-B14F-4D97-AF65-F5344CB8AC3E}">
        <p14:creationId xmlns:p14="http://schemas.microsoft.com/office/powerpoint/2010/main" val="1647197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miter lim="800000"/>
            <a:headEnd/>
            <a:tailEnd/>
          </a:ln>
        </p:spPr>
        <p:txBody>
          <a:bodyPr/>
          <a:lstStyle/>
          <a:p>
            <a:fld id="{FFE9662F-1121-2741-AD1D-3CE9D97B1655}" type="slidenum">
              <a:rPr lang="en-US"/>
              <a:pPr/>
              <a:t>19</a:t>
            </a:fld>
            <a:endParaRPr lang="en-US"/>
          </a:p>
        </p:txBody>
      </p:sp>
      <p:sp>
        <p:nvSpPr>
          <p:cNvPr id="54275" name="Rectangle 2"/>
          <p:cNvSpPr>
            <a:spLocks noGrp="1" noRot="1" noChangeAspect="1" noChangeArrowheads="1" noTextEdit="1"/>
          </p:cNvSpPr>
          <p:nvPr>
            <p:ph type="sldImg"/>
          </p:nvPr>
        </p:nvSpPr>
        <p:spPr>
          <a:xfrm>
            <a:off x="1179513" y="695325"/>
            <a:ext cx="4651375" cy="3487738"/>
          </a:xfrm>
          <a:ln/>
        </p:spPr>
      </p:sp>
      <p:sp>
        <p:nvSpPr>
          <p:cNvPr id="54276" name="Rectangle 3"/>
          <p:cNvSpPr>
            <a:spLocks noGrp="1" noChangeArrowheads="1"/>
          </p:cNvSpPr>
          <p:nvPr>
            <p:ph type="body" idx="1"/>
          </p:nvPr>
        </p:nvSpPr>
        <p:spPr>
          <a:noFill/>
        </p:spPr>
        <p:txBody>
          <a:bodyPr/>
          <a:lstStyle/>
          <a:p>
            <a:pPr eaLnBrk="1" hangingPunct="1"/>
            <a:r>
              <a:rPr lang="en-US" dirty="0"/>
              <a:t>Appropriate dress is required for adults, children, </a:t>
            </a:r>
            <a:r>
              <a:rPr lang="en-US" b="1" dirty="0"/>
              <a:t>and</a:t>
            </a:r>
            <a:r>
              <a:rPr lang="en-US" dirty="0"/>
              <a:t> youth.</a:t>
            </a:r>
          </a:p>
          <a:p>
            <a:pPr eaLnBrk="1" hangingPunct="1"/>
            <a:endParaRPr lang="en-US" dirty="0"/>
          </a:p>
          <a:p>
            <a:pPr eaLnBrk="1" hangingPunct="1"/>
            <a:r>
              <a:rPr lang="en-US" dirty="0"/>
              <a:t>Make it clear </a:t>
            </a:r>
            <a:r>
              <a:rPr lang="en-US" b="1" dirty="0"/>
              <a:t>prior </a:t>
            </a:r>
            <a:r>
              <a:rPr lang="en-US" dirty="0"/>
              <a:t>to the youth activity that appropriate dress is required for both youth and adults.</a:t>
            </a:r>
          </a:p>
          <a:p>
            <a:pPr eaLnBrk="1" hangingPunct="1"/>
            <a:endParaRPr lang="en-US" dirty="0"/>
          </a:p>
          <a:p>
            <a:pPr eaLnBrk="1" hangingPunct="1"/>
            <a:r>
              <a:rPr lang="en-US" dirty="0"/>
              <a:t>Suggestive, sexually explicit language on t-shirts is not appropriate – nor is language that puts down another race or ethnicity or those who struggle with disabilities.</a:t>
            </a:r>
          </a:p>
        </p:txBody>
      </p:sp>
    </p:spTree>
    <p:extLst>
      <p:ext uri="{BB962C8B-B14F-4D97-AF65-F5344CB8AC3E}">
        <p14:creationId xmlns:p14="http://schemas.microsoft.com/office/powerpoint/2010/main" val="4246295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miter lim="800000"/>
            <a:headEnd/>
            <a:tailEnd/>
          </a:ln>
        </p:spPr>
        <p:txBody>
          <a:bodyPr/>
          <a:lstStyle/>
          <a:p>
            <a:fld id="{2D79ACD8-2718-8249-84B7-08D579F2ED92}" type="slidenum">
              <a:rPr lang="en-US"/>
              <a:pPr/>
              <a:t>20</a:t>
            </a:fld>
            <a:endParaRPr lang="en-US"/>
          </a:p>
        </p:txBody>
      </p:sp>
      <p:sp>
        <p:nvSpPr>
          <p:cNvPr id="55299" name="Rectangle 2"/>
          <p:cNvSpPr>
            <a:spLocks noGrp="1" noRot="1" noChangeAspect="1" noChangeArrowheads="1" noTextEdit="1"/>
          </p:cNvSpPr>
          <p:nvPr>
            <p:ph type="sldImg"/>
          </p:nvPr>
        </p:nvSpPr>
        <p:spPr>
          <a:xfrm>
            <a:off x="1179513" y="695325"/>
            <a:ext cx="4651375" cy="3487738"/>
          </a:xfrm>
          <a:ln/>
        </p:spPr>
      </p:sp>
      <p:sp>
        <p:nvSpPr>
          <p:cNvPr id="55300" name="Rectangle 3"/>
          <p:cNvSpPr>
            <a:spLocks noGrp="1" noChangeArrowheads="1"/>
          </p:cNvSpPr>
          <p:nvPr>
            <p:ph type="body" idx="1"/>
          </p:nvPr>
        </p:nvSpPr>
        <p:spPr>
          <a:noFill/>
        </p:spPr>
        <p:txBody>
          <a:bodyPr/>
          <a:lstStyle/>
          <a:p>
            <a:pPr eaLnBrk="1" hangingPunct="1"/>
            <a:r>
              <a:rPr lang="en-US"/>
              <a:t>Physical contact between young person and adult is an area where great wisdom must be exercised </a:t>
            </a:r>
            <a:r>
              <a:rPr lang="en-US" b="1"/>
              <a:t>at all times</a:t>
            </a:r>
            <a:r>
              <a:rPr lang="en-US"/>
              <a:t>.</a:t>
            </a:r>
          </a:p>
          <a:p>
            <a:pPr eaLnBrk="1" hangingPunct="1"/>
            <a:endParaRPr lang="en-US"/>
          </a:p>
          <a:p>
            <a:pPr eaLnBrk="1" hangingPunct="1"/>
            <a:r>
              <a:rPr lang="en-US"/>
              <a:t>Be aware that children who have been abused may seek inappropriate touch; you as the adult must always use wisdom.</a:t>
            </a:r>
          </a:p>
          <a:p>
            <a:pPr eaLnBrk="1" hangingPunct="1"/>
            <a:endParaRPr lang="en-US"/>
          </a:p>
          <a:p>
            <a:pPr eaLnBrk="1" hangingPunct="1"/>
            <a:r>
              <a:rPr lang="en-US"/>
              <a:t>Side-by-side hugs are appropriate.</a:t>
            </a:r>
          </a:p>
        </p:txBody>
      </p:sp>
    </p:spTree>
    <p:extLst>
      <p:ext uri="{BB962C8B-B14F-4D97-AF65-F5344CB8AC3E}">
        <p14:creationId xmlns:p14="http://schemas.microsoft.com/office/powerpoint/2010/main" val="1208814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miter lim="800000"/>
            <a:headEnd/>
            <a:tailEnd/>
          </a:ln>
        </p:spPr>
        <p:txBody>
          <a:bodyPr/>
          <a:lstStyle/>
          <a:p>
            <a:fld id="{D34433C1-7927-4C4C-9050-9DB59B8EA250}" type="slidenum">
              <a:rPr lang="en-US"/>
              <a:pPr/>
              <a:t>21</a:t>
            </a:fld>
            <a:endParaRPr lang="en-US"/>
          </a:p>
        </p:txBody>
      </p:sp>
      <p:sp>
        <p:nvSpPr>
          <p:cNvPr id="56323" name="Rectangle 2"/>
          <p:cNvSpPr>
            <a:spLocks noGrp="1" noRot="1" noChangeAspect="1" noChangeArrowheads="1" noTextEdit="1"/>
          </p:cNvSpPr>
          <p:nvPr>
            <p:ph type="sldImg"/>
          </p:nvPr>
        </p:nvSpPr>
        <p:spPr>
          <a:xfrm>
            <a:off x="1179513" y="695325"/>
            <a:ext cx="4651375" cy="3487738"/>
          </a:xfrm>
          <a:ln/>
        </p:spPr>
      </p:sp>
      <p:sp>
        <p:nvSpPr>
          <p:cNvPr id="56324"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1599070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miter lim="800000"/>
            <a:headEnd/>
            <a:tailEnd/>
          </a:ln>
        </p:spPr>
        <p:txBody>
          <a:bodyPr/>
          <a:lstStyle/>
          <a:p>
            <a:fld id="{D34433C1-7927-4C4C-9050-9DB59B8EA250}" type="slidenum">
              <a:rPr lang="en-US"/>
              <a:pPr/>
              <a:t>22</a:t>
            </a:fld>
            <a:endParaRPr lang="en-US"/>
          </a:p>
        </p:txBody>
      </p:sp>
      <p:sp>
        <p:nvSpPr>
          <p:cNvPr id="56323" name="Rectangle 2"/>
          <p:cNvSpPr>
            <a:spLocks noGrp="1" noRot="1" noChangeAspect="1" noChangeArrowheads="1" noTextEdit="1"/>
          </p:cNvSpPr>
          <p:nvPr>
            <p:ph type="sldImg"/>
          </p:nvPr>
        </p:nvSpPr>
        <p:spPr>
          <a:xfrm>
            <a:off x="1179513" y="695325"/>
            <a:ext cx="4651375" cy="3487738"/>
          </a:xfrm>
          <a:ln/>
        </p:spPr>
      </p:sp>
      <p:sp>
        <p:nvSpPr>
          <p:cNvPr id="56324" name="Rectangle 3"/>
          <p:cNvSpPr>
            <a:spLocks noGrp="1" noChangeArrowheads="1"/>
          </p:cNvSpPr>
          <p:nvPr>
            <p:ph type="body" idx="1"/>
          </p:nvPr>
        </p:nvSpPr>
        <p:spPr>
          <a:noFill/>
        </p:spPr>
        <p:txBody>
          <a:bodyPr/>
          <a:lstStyle/>
          <a:p>
            <a:pPr eaLnBrk="1" hangingPunct="1"/>
            <a:r>
              <a:rPr lang="en-US"/>
              <a:t>Sometimes involving the child in determining discipline can be helpful.</a:t>
            </a:r>
          </a:p>
          <a:p>
            <a:pPr eaLnBrk="1" hangingPunct="1"/>
            <a:endParaRPr lang="en-US"/>
          </a:p>
          <a:p>
            <a:pPr eaLnBrk="1" hangingPunct="1"/>
            <a:r>
              <a:rPr lang="en-US"/>
              <a:t>Restorative discipline when appropriate sends a message of what is acceptable and not – and how to make restitution.</a:t>
            </a:r>
          </a:p>
        </p:txBody>
      </p:sp>
    </p:spTree>
    <p:extLst>
      <p:ext uri="{BB962C8B-B14F-4D97-AF65-F5344CB8AC3E}">
        <p14:creationId xmlns:p14="http://schemas.microsoft.com/office/powerpoint/2010/main" val="4173085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miter lim="800000"/>
            <a:headEnd/>
            <a:tailEnd/>
          </a:ln>
        </p:spPr>
        <p:txBody>
          <a:bodyPr/>
          <a:lstStyle/>
          <a:p>
            <a:fld id="{1966F223-FF0A-B144-ACCD-2A10EC00AFC1}" type="slidenum">
              <a:rPr lang="en-US"/>
              <a:pPr/>
              <a:t>23</a:t>
            </a:fld>
            <a:endParaRPr lang="en-US"/>
          </a:p>
        </p:txBody>
      </p:sp>
      <p:sp>
        <p:nvSpPr>
          <p:cNvPr id="57347" name="Rectangle 2"/>
          <p:cNvSpPr>
            <a:spLocks noGrp="1" noRot="1" noChangeAspect="1" noChangeArrowheads="1" noTextEdit="1"/>
          </p:cNvSpPr>
          <p:nvPr>
            <p:ph type="sldImg"/>
          </p:nvPr>
        </p:nvSpPr>
        <p:spPr>
          <a:xfrm>
            <a:off x="1179513" y="695325"/>
            <a:ext cx="4651375" cy="3487738"/>
          </a:xfrm>
          <a:solidFill>
            <a:srgbClr val="FFFFFF"/>
          </a:solidFill>
          <a:ln/>
        </p:spPr>
      </p:sp>
      <p:sp>
        <p:nvSpPr>
          <p:cNvPr id="57348" name="Rectangle 3"/>
          <p:cNvSpPr>
            <a:spLocks noGrp="1" noChangeArrowheads="1"/>
          </p:cNvSpPr>
          <p:nvPr>
            <p:ph type="body" idx="1"/>
          </p:nvPr>
        </p:nvSpPr>
        <p:spPr>
          <a:solidFill>
            <a:srgbClr val="FFFFFF"/>
          </a:solidFill>
          <a:ln>
            <a:solidFill>
              <a:srgbClr val="000000"/>
            </a:solidFill>
            <a:miter lim="800000"/>
            <a:headEnd/>
            <a:tailEnd/>
          </a:ln>
        </p:spPr>
        <p:txBody>
          <a:bodyPr lIns="91278" tIns="45639" rIns="91278" bIns="45639"/>
          <a:lstStyle/>
          <a:p>
            <a:pPr eaLnBrk="1" hangingPunct="1"/>
            <a:endParaRPr lang="en-US" dirty="0"/>
          </a:p>
        </p:txBody>
      </p:sp>
    </p:spTree>
    <p:extLst>
      <p:ext uri="{BB962C8B-B14F-4D97-AF65-F5344CB8AC3E}">
        <p14:creationId xmlns:p14="http://schemas.microsoft.com/office/powerpoint/2010/main" val="1434409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miter lim="800000"/>
            <a:headEnd/>
            <a:tailEnd/>
          </a:ln>
        </p:spPr>
        <p:txBody>
          <a:bodyPr/>
          <a:lstStyle/>
          <a:p>
            <a:fld id="{188FAE39-FCFB-C54F-9731-89EC58490355}" type="slidenum">
              <a:rPr lang="en-US"/>
              <a:pPr/>
              <a:t>6</a:t>
            </a:fld>
            <a:endParaRPr lang="en-US"/>
          </a:p>
        </p:txBody>
      </p:sp>
      <p:sp>
        <p:nvSpPr>
          <p:cNvPr id="41987" name="Rectangle 2"/>
          <p:cNvSpPr>
            <a:spLocks noGrp="1" noRot="1" noChangeAspect="1" noChangeArrowheads="1" noTextEdit="1"/>
          </p:cNvSpPr>
          <p:nvPr>
            <p:ph type="sldImg"/>
          </p:nvPr>
        </p:nvSpPr>
        <p:spPr>
          <a:xfrm>
            <a:off x="1179513" y="695325"/>
            <a:ext cx="4651375" cy="3487738"/>
          </a:xfrm>
          <a:ln/>
        </p:spPr>
      </p:sp>
      <p:sp>
        <p:nvSpPr>
          <p:cNvPr id="41988" name="Rectangle 3"/>
          <p:cNvSpPr>
            <a:spLocks noGrp="1" noChangeArrowheads="1"/>
          </p:cNvSpPr>
          <p:nvPr>
            <p:ph type="body" idx="1"/>
          </p:nvPr>
        </p:nvSpPr>
        <p:spPr>
          <a:noFill/>
        </p:spPr>
        <p:txBody>
          <a:bodyPr/>
          <a:lstStyle/>
          <a:p>
            <a:pPr eaLnBrk="1" hangingPunct="1"/>
            <a:r>
              <a:rPr lang="en-US"/>
              <a:t>Four basic categories:</a:t>
            </a:r>
          </a:p>
          <a:p>
            <a:pPr eaLnBrk="1" hangingPunct="1"/>
            <a:endParaRPr lang="en-US"/>
          </a:p>
          <a:p>
            <a:pPr lvl="1" eaLnBrk="1" hangingPunct="1">
              <a:buFontTx/>
              <a:buChar char="•"/>
            </a:pPr>
            <a:r>
              <a:rPr lang="en-US"/>
              <a:t>Neglect – when harm is caused by withholding life’s necessities. The </a:t>
            </a:r>
            <a:r>
              <a:rPr lang="en-US" b="1"/>
              <a:t>ability</a:t>
            </a:r>
            <a:r>
              <a:rPr lang="en-US"/>
              <a:t> to provide necessities, but failing to do so, is factor separating neglect from effects of poverty</a:t>
            </a:r>
          </a:p>
          <a:p>
            <a:pPr lvl="2" eaLnBrk="1" hangingPunct="1">
              <a:buFontTx/>
              <a:buChar char="•"/>
            </a:pPr>
            <a:r>
              <a:rPr lang="en-US"/>
              <a:t>At camp, the counselor refuses to allow the camper to have dinner as a form of discipline.</a:t>
            </a:r>
          </a:p>
          <a:p>
            <a:pPr lvl="2" eaLnBrk="1" hangingPunct="1">
              <a:buFontTx/>
              <a:buChar char="•"/>
            </a:pPr>
            <a:r>
              <a:rPr lang="en-US"/>
              <a:t>Withholding medical treatment is another example.</a:t>
            </a:r>
          </a:p>
          <a:p>
            <a:pPr lvl="1" eaLnBrk="1" hangingPunct="1">
              <a:buFontTx/>
              <a:buChar char="•"/>
            </a:pPr>
            <a:endParaRPr lang="en-US"/>
          </a:p>
          <a:p>
            <a:pPr lvl="1" eaLnBrk="1" hangingPunct="1">
              <a:buFontTx/>
              <a:buChar char="•"/>
            </a:pPr>
            <a:r>
              <a:rPr lang="en-US"/>
              <a:t>Emotional abuse – when young people are consistently told they are of no worth and never will be. May include name calling and threatening</a:t>
            </a:r>
          </a:p>
          <a:p>
            <a:pPr lvl="2" eaLnBrk="1" hangingPunct="1">
              <a:buFontTx/>
              <a:buChar char="•"/>
            </a:pPr>
            <a:r>
              <a:rPr lang="en-US"/>
              <a:t>Be careful when disciplining – emotional abuse may easily occur then.</a:t>
            </a:r>
          </a:p>
        </p:txBody>
      </p:sp>
    </p:spTree>
    <p:extLst>
      <p:ext uri="{BB962C8B-B14F-4D97-AF65-F5344CB8AC3E}">
        <p14:creationId xmlns:p14="http://schemas.microsoft.com/office/powerpoint/2010/main" val="36090710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miter lim="800000"/>
            <a:headEnd/>
            <a:tailEnd/>
          </a:ln>
        </p:spPr>
        <p:txBody>
          <a:bodyPr/>
          <a:lstStyle/>
          <a:p>
            <a:fld id="{B0375815-72C2-CE43-8AD5-A27ED4766BD2}" type="slidenum">
              <a:rPr lang="en-US"/>
              <a:pPr/>
              <a:t>24</a:t>
            </a:fld>
            <a:endParaRPr lang="en-US"/>
          </a:p>
        </p:txBody>
      </p:sp>
      <p:sp>
        <p:nvSpPr>
          <p:cNvPr id="58371" name="Rectangle 2"/>
          <p:cNvSpPr>
            <a:spLocks noGrp="1" noRot="1" noChangeAspect="1" noChangeArrowheads="1" noTextEdit="1"/>
          </p:cNvSpPr>
          <p:nvPr>
            <p:ph type="sldImg"/>
          </p:nvPr>
        </p:nvSpPr>
        <p:spPr>
          <a:xfrm>
            <a:off x="1179513" y="695325"/>
            <a:ext cx="4651375" cy="3487738"/>
          </a:xfrm>
          <a:solidFill>
            <a:srgbClr val="FFFFFF"/>
          </a:solidFill>
          <a:ln/>
        </p:spPr>
      </p:sp>
      <p:sp>
        <p:nvSpPr>
          <p:cNvPr id="58372" name="Rectangle 3"/>
          <p:cNvSpPr>
            <a:spLocks noGrp="1" noChangeArrowheads="1"/>
          </p:cNvSpPr>
          <p:nvPr>
            <p:ph type="body" idx="1"/>
          </p:nvPr>
        </p:nvSpPr>
        <p:spPr>
          <a:solidFill>
            <a:srgbClr val="FFFFFF"/>
          </a:solidFill>
          <a:ln>
            <a:solidFill>
              <a:srgbClr val="000000"/>
            </a:solidFill>
            <a:miter lim="800000"/>
            <a:headEnd/>
            <a:tailEnd/>
          </a:ln>
        </p:spPr>
        <p:txBody>
          <a:bodyPr lIns="91278" tIns="45639" rIns="91278" bIns="45639"/>
          <a:lstStyle/>
          <a:p>
            <a:pPr eaLnBrk="1" hangingPunct="1"/>
            <a:r>
              <a:rPr lang="en-US" dirty="0"/>
              <a:t>Sometimes involving the child in determining discipline can be helpful.</a:t>
            </a:r>
          </a:p>
          <a:p>
            <a:pPr eaLnBrk="1" hangingPunct="1"/>
            <a:endParaRPr lang="en-US" dirty="0"/>
          </a:p>
          <a:p>
            <a:pPr eaLnBrk="1" hangingPunct="1"/>
            <a:r>
              <a:rPr lang="en-US" dirty="0"/>
              <a:t>Restorative discipline when appropriate sends a message of what is acceptable and not – and how to make restitution</a:t>
            </a:r>
            <a:r>
              <a:rPr lang="en-US" dirty="0" smtClean="0"/>
              <a:t>.</a:t>
            </a:r>
          </a:p>
          <a:p>
            <a:pPr eaLnBrk="1" hangingPunct="1"/>
            <a:endParaRPr lang="en-US" dirty="0" smtClean="0"/>
          </a:p>
          <a:p>
            <a:pPr eaLnBrk="1" hangingPunct="1"/>
            <a:r>
              <a:rPr lang="en-US" dirty="0" smtClean="0"/>
              <a:t>#2: FOLLOWING SET MINISTRY GUIDELINES</a:t>
            </a:r>
            <a:endParaRPr lang="en-US" dirty="0"/>
          </a:p>
        </p:txBody>
      </p:sp>
    </p:spTree>
    <p:extLst>
      <p:ext uri="{BB962C8B-B14F-4D97-AF65-F5344CB8AC3E}">
        <p14:creationId xmlns:p14="http://schemas.microsoft.com/office/powerpoint/2010/main" val="30882780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miter lim="800000"/>
            <a:headEnd/>
            <a:tailEnd/>
          </a:ln>
        </p:spPr>
        <p:txBody>
          <a:bodyPr/>
          <a:lstStyle/>
          <a:p>
            <a:fld id="{453AFB8B-2D23-A743-8555-B6AFF5B15B97}" type="slidenum">
              <a:rPr lang="en-US"/>
              <a:pPr/>
              <a:t>25</a:t>
            </a:fld>
            <a:endParaRPr lang="en-US"/>
          </a:p>
        </p:txBody>
      </p:sp>
      <p:sp>
        <p:nvSpPr>
          <p:cNvPr id="59395" name="Rectangle 2"/>
          <p:cNvSpPr>
            <a:spLocks noGrp="1" noRot="1" noChangeAspect="1" noChangeArrowheads="1" noTextEdit="1"/>
          </p:cNvSpPr>
          <p:nvPr>
            <p:ph type="sldImg"/>
          </p:nvPr>
        </p:nvSpPr>
        <p:spPr>
          <a:xfrm>
            <a:off x="1179513" y="695325"/>
            <a:ext cx="4651375" cy="3487738"/>
          </a:xfrm>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miter lim="800000"/>
            <a:headEnd/>
            <a:tailEnd/>
          </a:ln>
        </p:spPr>
        <p:txBody>
          <a:bodyPr lIns="91278" tIns="45639" rIns="91278" bIns="45639"/>
          <a:lstStyle/>
          <a:p>
            <a:pPr eaLnBrk="1" hangingPunct="1"/>
            <a:r>
              <a:rPr lang="en-US"/>
              <a:t>Sometimes involving the child in determining discipline can be helpful.</a:t>
            </a:r>
          </a:p>
          <a:p>
            <a:pPr eaLnBrk="1" hangingPunct="1"/>
            <a:endParaRPr lang="en-US"/>
          </a:p>
          <a:p>
            <a:pPr eaLnBrk="1" hangingPunct="1"/>
            <a:r>
              <a:rPr lang="en-US"/>
              <a:t>Restorative discipline when appropriate sends a message of what is acceptable and not – and how to make restitution.</a:t>
            </a:r>
          </a:p>
        </p:txBody>
      </p:sp>
    </p:spTree>
    <p:extLst>
      <p:ext uri="{BB962C8B-B14F-4D97-AF65-F5344CB8AC3E}">
        <p14:creationId xmlns:p14="http://schemas.microsoft.com/office/powerpoint/2010/main" val="34658374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miter lim="800000"/>
            <a:headEnd/>
            <a:tailEnd/>
          </a:ln>
        </p:spPr>
        <p:txBody>
          <a:bodyPr/>
          <a:lstStyle/>
          <a:p>
            <a:fld id="{040119E6-95F6-8F4D-962D-B2174585BAB0}" type="slidenum">
              <a:rPr lang="en-US"/>
              <a:pPr/>
              <a:t>26</a:t>
            </a:fld>
            <a:endParaRPr lang="en-US"/>
          </a:p>
        </p:txBody>
      </p:sp>
      <p:sp>
        <p:nvSpPr>
          <p:cNvPr id="60419" name="Rectangle 2"/>
          <p:cNvSpPr>
            <a:spLocks noGrp="1" noRot="1" noChangeAspect="1" noChangeArrowheads="1" noTextEdit="1"/>
          </p:cNvSpPr>
          <p:nvPr>
            <p:ph type="sldImg"/>
          </p:nvPr>
        </p:nvSpPr>
        <p:spPr>
          <a:xfrm>
            <a:off x="1179513" y="695325"/>
            <a:ext cx="4651375" cy="3487738"/>
          </a:xfrm>
          <a:ln/>
        </p:spPr>
      </p:sp>
      <p:sp>
        <p:nvSpPr>
          <p:cNvPr id="60420" name="Rectangle 3"/>
          <p:cNvSpPr>
            <a:spLocks noGrp="1" noChangeArrowheads="1"/>
          </p:cNvSpPr>
          <p:nvPr>
            <p:ph type="body" idx="1"/>
          </p:nvPr>
        </p:nvSpPr>
        <p:spPr>
          <a:noFill/>
        </p:spPr>
        <p:txBody>
          <a:bodyPr/>
          <a:lstStyle/>
          <a:p>
            <a:pPr eaLnBrk="1" hangingPunct="1"/>
            <a:r>
              <a:rPr lang="en-US"/>
              <a:t>Encourage children and youth to learn the principles on the following slides.</a:t>
            </a:r>
          </a:p>
        </p:txBody>
      </p:sp>
    </p:spTree>
    <p:extLst>
      <p:ext uri="{BB962C8B-B14F-4D97-AF65-F5344CB8AC3E}">
        <p14:creationId xmlns:p14="http://schemas.microsoft.com/office/powerpoint/2010/main" val="22158228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miter lim="800000"/>
            <a:headEnd/>
            <a:tailEnd/>
          </a:ln>
        </p:spPr>
        <p:txBody>
          <a:bodyPr/>
          <a:lstStyle/>
          <a:p>
            <a:fld id="{1AF95B0A-567E-EE47-84CC-8A6A3C9DC7E0}" type="slidenum">
              <a:rPr lang="en-US"/>
              <a:pPr/>
              <a:t>29</a:t>
            </a:fld>
            <a:endParaRPr lang="en-US"/>
          </a:p>
        </p:txBody>
      </p:sp>
      <p:sp>
        <p:nvSpPr>
          <p:cNvPr id="61443" name="Rectangle 2"/>
          <p:cNvSpPr>
            <a:spLocks noGrp="1" noRot="1" noChangeAspect="1" noChangeArrowheads="1" noTextEdit="1"/>
          </p:cNvSpPr>
          <p:nvPr>
            <p:ph type="sldImg"/>
          </p:nvPr>
        </p:nvSpPr>
        <p:spPr>
          <a:xfrm>
            <a:off x="1179513" y="695325"/>
            <a:ext cx="4651375" cy="3487738"/>
          </a:xfrm>
          <a:ln/>
        </p:spPr>
      </p:sp>
      <p:sp>
        <p:nvSpPr>
          <p:cNvPr id="61444" name="Rectangle 3"/>
          <p:cNvSpPr>
            <a:spLocks noGrp="1" noChangeArrowheads="1"/>
          </p:cNvSpPr>
          <p:nvPr>
            <p:ph type="body" idx="1"/>
          </p:nvPr>
        </p:nvSpPr>
        <p:spPr>
          <a:noFill/>
        </p:spPr>
        <p:txBody>
          <a:bodyPr/>
          <a:lstStyle/>
          <a:p>
            <a:pPr eaLnBrk="1" hangingPunct="1"/>
            <a:r>
              <a:rPr lang="en-US"/>
              <a:t>Children and youth should be given the assurance that when they report attempted or actual abuse, they are helping protect themselves and other young people from further abuse.</a:t>
            </a:r>
          </a:p>
          <a:p>
            <a:pPr eaLnBrk="1" hangingPunct="1"/>
            <a:endParaRPr lang="en-US"/>
          </a:p>
          <a:p>
            <a:pPr eaLnBrk="1" hangingPunct="1"/>
            <a:r>
              <a:rPr lang="en-US"/>
              <a:t>They should also be reassured they will not be blamed for what may have occurred.</a:t>
            </a:r>
          </a:p>
        </p:txBody>
      </p:sp>
    </p:spTree>
    <p:extLst>
      <p:ext uri="{BB962C8B-B14F-4D97-AF65-F5344CB8AC3E}">
        <p14:creationId xmlns:p14="http://schemas.microsoft.com/office/powerpoint/2010/main" val="30642275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miter lim="800000"/>
            <a:headEnd/>
            <a:tailEnd/>
          </a:ln>
        </p:spPr>
        <p:txBody>
          <a:bodyPr/>
          <a:lstStyle/>
          <a:p>
            <a:fld id="{B517B124-6BFA-1C4F-88D4-20CDA867A2E5}" type="slidenum">
              <a:rPr lang="en-US"/>
              <a:pPr/>
              <a:t>30</a:t>
            </a:fld>
            <a:endParaRPr lang="en-US"/>
          </a:p>
        </p:txBody>
      </p:sp>
      <p:sp>
        <p:nvSpPr>
          <p:cNvPr id="62467" name="Rectangle 2"/>
          <p:cNvSpPr>
            <a:spLocks noGrp="1" noRot="1" noChangeAspect="1" noChangeArrowheads="1" noTextEdit="1"/>
          </p:cNvSpPr>
          <p:nvPr>
            <p:ph type="sldImg"/>
          </p:nvPr>
        </p:nvSpPr>
        <p:spPr>
          <a:xfrm>
            <a:off x="1179513" y="695325"/>
            <a:ext cx="4651375" cy="3487738"/>
          </a:xfrm>
          <a:ln/>
        </p:spPr>
      </p:sp>
      <p:sp>
        <p:nvSpPr>
          <p:cNvPr id="62468" name="Rectangle 3"/>
          <p:cNvSpPr>
            <a:spLocks noGrp="1" noChangeArrowheads="1"/>
          </p:cNvSpPr>
          <p:nvPr>
            <p:ph type="body" idx="1"/>
          </p:nvPr>
        </p:nvSpPr>
        <p:spPr>
          <a:noFill/>
        </p:spPr>
        <p:txBody>
          <a:bodyPr/>
          <a:lstStyle/>
          <a:p>
            <a:pPr eaLnBrk="1" hangingPunct="1"/>
            <a:r>
              <a:rPr lang="en-US" dirty="0"/>
              <a:t>When young people are confronted with a situation they think is dangerous, they have the right to swift action.</a:t>
            </a:r>
            <a:endParaRPr lang="en-US" smtClean="0"/>
          </a:p>
          <a:p>
            <a:pPr eaLnBrk="1" hangingPunct="1"/>
            <a:endParaRPr lang="en-US" dirty="0"/>
          </a:p>
        </p:txBody>
      </p:sp>
    </p:spTree>
    <p:extLst>
      <p:ext uri="{BB962C8B-B14F-4D97-AF65-F5344CB8AC3E}">
        <p14:creationId xmlns:p14="http://schemas.microsoft.com/office/powerpoint/2010/main" val="37232428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miter lim="800000"/>
            <a:headEnd/>
            <a:tailEnd/>
          </a:ln>
        </p:spPr>
        <p:txBody>
          <a:bodyPr/>
          <a:lstStyle/>
          <a:p>
            <a:fld id="{60F1D9C6-7045-FF48-85A1-AE5EA3DDB0F8}" type="slidenum">
              <a:rPr lang="en-US"/>
              <a:pPr/>
              <a:t>31</a:t>
            </a:fld>
            <a:endParaRPr lang="en-US"/>
          </a:p>
        </p:txBody>
      </p:sp>
      <p:sp>
        <p:nvSpPr>
          <p:cNvPr id="63491" name="Rectangle 2"/>
          <p:cNvSpPr>
            <a:spLocks noGrp="1" noRot="1" noChangeAspect="1" noChangeArrowheads="1" noTextEdit="1"/>
          </p:cNvSpPr>
          <p:nvPr>
            <p:ph type="sldImg"/>
          </p:nvPr>
        </p:nvSpPr>
        <p:spPr>
          <a:xfrm>
            <a:off x="1179513" y="695325"/>
            <a:ext cx="4651375" cy="3487738"/>
          </a:xfrm>
          <a:ln/>
        </p:spPr>
      </p:sp>
      <p:sp>
        <p:nvSpPr>
          <p:cNvPr id="63492"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993591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miter lim="800000"/>
            <a:headEnd/>
            <a:tailEnd/>
          </a:ln>
        </p:spPr>
        <p:txBody>
          <a:bodyPr/>
          <a:lstStyle/>
          <a:p>
            <a:fld id="{BF0B7E85-4CAA-E049-B687-0F28EED245E9}" type="slidenum">
              <a:rPr lang="en-US"/>
              <a:pPr/>
              <a:t>7</a:t>
            </a:fld>
            <a:endParaRPr lang="en-US"/>
          </a:p>
        </p:txBody>
      </p:sp>
      <p:sp>
        <p:nvSpPr>
          <p:cNvPr id="44035" name="Rectangle 2"/>
          <p:cNvSpPr>
            <a:spLocks noGrp="1" noRot="1" noChangeAspect="1" noChangeArrowheads="1" noTextEdit="1"/>
          </p:cNvSpPr>
          <p:nvPr>
            <p:ph type="sldImg"/>
          </p:nvPr>
        </p:nvSpPr>
        <p:spPr>
          <a:xfrm>
            <a:off x="1179513" y="695325"/>
            <a:ext cx="4651375" cy="3487738"/>
          </a:xfrm>
          <a:ln/>
        </p:spPr>
      </p:sp>
      <p:sp>
        <p:nvSpPr>
          <p:cNvPr id="44036" name="Rectangle 3"/>
          <p:cNvSpPr>
            <a:spLocks noGrp="1" noChangeArrowheads="1"/>
          </p:cNvSpPr>
          <p:nvPr>
            <p:ph type="body" idx="1"/>
          </p:nvPr>
        </p:nvSpPr>
        <p:spPr>
          <a:noFill/>
        </p:spPr>
        <p:txBody>
          <a:bodyPr/>
          <a:lstStyle/>
          <a:p>
            <a:pPr eaLnBrk="1" hangingPunct="1"/>
            <a:r>
              <a:rPr lang="en-US"/>
              <a:t>Abuse occurs in every part of society—including church families and programs.</a:t>
            </a:r>
          </a:p>
          <a:p>
            <a:pPr eaLnBrk="1" hangingPunct="1"/>
            <a:endParaRPr lang="en-US"/>
          </a:p>
          <a:p>
            <a:pPr eaLnBrk="1" hangingPunct="1"/>
            <a:r>
              <a:rPr lang="en-US"/>
              <a:t>Those who work with children also run risk of being misunderstood or falsely accused of child abuse.</a:t>
            </a:r>
          </a:p>
          <a:p>
            <a:pPr eaLnBrk="1" hangingPunct="1"/>
            <a:endParaRPr lang="en-US"/>
          </a:p>
          <a:p>
            <a:pPr eaLnBrk="1" hangingPunct="1"/>
            <a:r>
              <a:rPr lang="en-US"/>
              <a:t>Program is established to reduce those risks.</a:t>
            </a:r>
          </a:p>
        </p:txBody>
      </p:sp>
    </p:spTree>
    <p:extLst>
      <p:ext uri="{BB962C8B-B14F-4D97-AF65-F5344CB8AC3E}">
        <p14:creationId xmlns:p14="http://schemas.microsoft.com/office/powerpoint/2010/main" val="4238721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miter lim="800000"/>
            <a:headEnd/>
            <a:tailEnd/>
          </a:ln>
        </p:spPr>
        <p:txBody>
          <a:bodyPr/>
          <a:lstStyle/>
          <a:p>
            <a:fld id="{E75AB600-CDB4-564C-939F-B5A36F2ECA0D}" type="slidenum">
              <a:rPr lang="en-US"/>
              <a:pPr/>
              <a:t>8</a:t>
            </a:fld>
            <a:endParaRPr lang="en-US"/>
          </a:p>
        </p:txBody>
      </p:sp>
      <p:sp>
        <p:nvSpPr>
          <p:cNvPr id="45059" name="Rectangle 1026"/>
          <p:cNvSpPr>
            <a:spLocks noGrp="1" noRot="1" noChangeAspect="1" noChangeArrowheads="1" noTextEdit="1"/>
          </p:cNvSpPr>
          <p:nvPr>
            <p:ph type="sldImg"/>
          </p:nvPr>
        </p:nvSpPr>
        <p:spPr>
          <a:xfrm>
            <a:off x="1179513" y="695325"/>
            <a:ext cx="4651375" cy="3487738"/>
          </a:xfrm>
          <a:ln/>
        </p:spPr>
      </p:sp>
      <p:sp>
        <p:nvSpPr>
          <p:cNvPr id="45060"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4189775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miter lim="800000"/>
            <a:headEnd/>
            <a:tailEnd/>
          </a:ln>
        </p:spPr>
        <p:txBody>
          <a:bodyPr/>
          <a:lstStyle/>
          <a:p>
            <a:fld id="{2EA2F80C-F2C5-F248-803A-5A0E53505888}" type="slidenum">
              <a:rPr lang="en-US"/>
              <a:pPr/>
              <a:t>9</a:t>
            </a:fld>
            <a:endParaRPr lang="en-US"/>
          </a:p>
        </p:txBody>
      </p:sp>
      <p:sp>
        <p:nvSpPr>
          <p:cNvPr id="46083" name="Rectangle 2"/>
          <p:cNvSpPr>
            <a:spLocks noGrp="1" noRot="1" noChangeAspect="1" noChangeArrowheads="1" noTextEdit="1"/>
          </p:cNvSpPr>
          <p:nvPr>
            <p:ph type="sldImg"/>
          </p:nvPr>
        </p:nvSpPr>
        <p:spPr>
          <a:xfrm>
            <a:off x="1179513" y="695325"/>
            <a:ext cx="4651375" cy="3487738"/>
          </a:xfrm>
          <a:ln/>
        </p:spPr>
      </p:sp>
      <p:sp>
        <p:nvSpPr>
          <p:cNvPr id="46084" name="Rectangle 3"/>
          <p:cNvSpPr>
            <a:spLocks noGrp="1" noChangeArrowheads="1"/>
          </p:cNvSpPr>
          <p:nvPr>
            <p:ph type="body" idx="1"/>
          </p:nvPr>
        </p:nvSpPr>
        <p:spPr>
          <a:noFill/>
        </p:spPr>
        <p:txBody>
          <a:bodyPr/>
          <a:lstStyle/>
          <a:p>
            <a:pPr eaLnBrk="1" hangingPunct="1"/>
            <a:r>
              <a:rPr lang="en-US"/>
              <a:t>Purpose is to raise awareness.</a:t>
            </a:r>
          </a:p>
          <a:p>
            <a:pPr lvl="1" eaLnBrk="1" hangingPunct="1">
              <a:buFontTx/>
              <a:buChar char="•"/>
            </a:pPr>
            <a:r>
              <a:rPr lang="en-US"/>
              <a:t>People don’t think it will happen to them or to anyone in their congregation.</a:t>
            </a:r>
          </a:p>
          <a:p>
            <a:pPr lvl="1" eaLnBrk="1" hangingPunct="1">
              <a:buFontTx/>
              <a:buChar char="•"/>
            </a:pPr>
            <a:endParaRPr lang="en-US"/>
          </a:p>
          <a:p>
            <a:pPr lvl="1" eaLnBrk="1" hangingPunct="1">
              <a:buFontTx/>
              <a:buChar char="•"/>
            </a:pPr>
            <a:r>
              <a:rPr lang="en-US"/>
              <a:t>Educational programs on child abuse are generally available from local social service agencies.</a:t>
            </a:r>
          </a:p>
        </p:txBody>
      </p:sp>
    </p:spTree>
    <p:extLst>
      <p:ext uri="{BB962C8B-B14F-4D97-AF65-F5344CB8AC3E}">
        <p14:creationId xmlns:p14="http://schemas.microsoft.com/office/powerpoint/2010/main" val="557672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miter lim="800000"/>
            <a:headEnd/>
            <a:tailEnd/>
          </a:ln>
        </p:spPr>
        <p:txBody>
          <a:bodyPr/>
          <a:lstStyle/>
          <a:p>
            <a:fld id="{646E5086-5A21-784C-BCE9-228D55D61B56}" type="slidenum">
              <a:rPr lang="en-US"/>
              <a:pPr/>
              <a:t>10</a:t>
            </a:fld>
            <a:endParaRPr lang="en-US"/>
          </a:p>
        </p:txBody>
      </p:sp>
      <p:sp>
        <p:nvSpPr>
          <p:cNvPr id="47107" name="Rectangle 2"/>
          <p:cNvSpPr>
            <a:spLocks noGrp="1" noRot="1" noChangeAspect="1" noChangeArrowheads="1" noTextEdit="1"/>
          </p:cNvSpPr>
          <p:nvPr>
            <p:ph type="sldImg"/>
          </p:nvPr>
        </p:nvSpPr>
        <p:spPr>
          <a:xfrm>
            <a:off x="1179513" y="695325"/>
            <a:ext cx="4651375" cy="3487738"/>
          </a:xfrm>
          <a:ln/>
        </p:spPr>
      </p:sp>
      <p:sp>
        <p:nvSpPr>
          <p:cNvPr id="47108" name="Rectangle 3"/>
          <p:cNvSpPr>
            <a:spLocks noGrp="1" noChangeArrowheads="1"/>
          </p:cNvSpPr>
          <p:nvPr>
            <p:ph type="body" idx="1"/>
          </p:nvPr>
        </p:nvSpPr>
        <p:spPr>
          <a:noFill/>
        </p:spPr>
        <p:txBody>
          <a:bodyPr/>
          <a:lstStyle/>
          <a:p>
            <a:pPr eaLnBrk="1" hangingPunct="1"/>
            <a:r>
              <a:rPr lang="en-US"/>
              <a:t>It doesn’t matter if someone has previously gone through a similar selection and screening process for their employer or other service organization.</a:t>
            </a:r>
          </a:p>
          <a:p>
            <a:pPr lvl="1" eaLnBrk="1" hangingPunct="1">
              <a:buFontTx/>
              <a:buChar char="•"/>
            </a:pPr>
            <a:r>
              <a:rPr lang="en-US"/>
              <a:t>For our legal purposes, we have to have the original paperwork on file in our office for a person to be  with the church. So even if an individual has done this before, they must complete the application for the church also.</a:t>
            </a:r>
          </a:p>
        </p:txBody>
      </p:sp>
    </p:spTree>
    <p:extLst>
      <p:ext uri="{BB962C8B-B14F-4D97-AF65-F5344CB8AC3E}">
        <p14:creationId xmlns:p14="http://schemas.microsoft.com/office/powerpoint/2010/main" val="4200397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088ACAA-E914-194B-8D76-F8CABC5F87AC}" type="slidenum">
              <a:rPr lang="en-US" smtClean="0"/>
              <a:pPr/>
              <a:t>11</a:t>
            </a:fld>
            <a:endParaRPr lang="en-US"/>
          </a:p>
        </p:txBody>
      </p:sp>
    </p:spTree>
    <p:extLst>
      <p:ext uri="{BB962C8B-B14F-4D97-AF65-F5344CB8AC3E}">
        <p14:creationId xmlns:p14="http://schemas.microsoft.com/office/powerpoint/2010/main" val="1143674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miter lim="800000"/>
            <a:headEnd/>
            <a:tailEnd/>
          </a:ln>
        </p:spPr>
        <p:txBody>
          <a:bodyPr/>
          <a:lstStyle/>
          <a:p>
            <a:fld id="{9C7EC707-081B-244C-BE56-5F5B04ADAE2D}" type="slidenum">
              <a:rPr lang="en-US"/>
              <a:pPr/>
              <a:t>12</a:t>
            </a:fld>
            <a:endParaRPr lang="en-US"/>
          </a:p>
        </p:txBody>
      </p:sp>
      <p:sp>
        <p:nvSpPr>
          <p:cNvPr id="48131" name="Rectangle 2"/>
          <p:cNvSpPr>
            <a:spLocks noGrp="1" noRot="1" noChangeAspect="1" noChangeArrowheads="1" noTextEdit="1"/>
          </p:cNvSpPr>
          <p:nvPr>
            <p:ph type="sldImg"/>
          </p:nvPr>
        </p:nvSpPr>
        <p:spPr>
          <a:xfrm>
            <a:off x="1179513" y="695325"/>
            <a:ext cx="4651375" cy="3487738"/>
          </a:xfrm>
          <a:ln/>
        </p:spPr>
      </p:sp>
      <p:sp>
        <p:nvSpPr>
          <p:cNvPr id="48132" name="Rectangle 3"/>
          <p:cNvSpPr>
            <a:spLocks noGrp="1" noChangeArrowheads="1"/>
          </p:cNvSpPr>
          <p:nvPr>
            <p:ph type="body" idx="1"/>
          </p:nvPr>
        </p:nvSpPr>
        <p:spPr>
          <a:noFill/>
        </p:spPr>
        <p:txBody>
          <a:bodyPr/>
          <a:lstStyle/>
          <a:p>
            <a:pPr eaLnBrk="1" hangingPunct="1"/>
            <a:r>
              <a:rPr lang="en-US" dirty="0"/>
              <a:t>Protection barriers are a key element in church’s ministry to safeguard children and youth.</a:t>
            </a:r>
          </a:p>
        </p:txBody>
      </p:sp>
    </p:spTree>
    <p:extLst>
      <p:ext uri="{BB962C8B-B14F-4D97-AF65-F5344CB8AC3E}">
        <p14:creationId xmlns:p14="http://schemas.microsoft.com/office/powerpoint/2010/main" val="4988359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miter lim="800000"/>
            <a:headEnd/>
            <a:tailEnd/>
          </a:ln>
        </p:spPr>
        <p:txBody>
          <a:bodyPr/>
          <a:lstStyle/>
          <a:p>
            <a:fld id="{360CF41E-DAD5-5942-9CB5-BBFD434DFAA8}" type="slidenum">
              <a:rPr lang="en-US"/>
              <a:pPr/>
              <a:t>13</a:t>
            </a:fld>
            <a:endParaRPr lang="en-US"/>
          </a:p>
        </p:txBody>
      </p:sp>
      <p:sp>
        <p:nvSpPr>
          <p:cNvPr id="49155" name="Rectangle 2"/>
          <p:cNvSpPr>
            <a:spLocks noGrp="1" noRot="1" noChangeAspect="1" noChangeArrowheads="1" noTextEdit="1"/>
          </p:cNvSpPr>
          <p:nvPr>
            <p:ph type="sldImg"/>
          </p:nvPr>
        </p:nvSpPr>
        <p:spPr>
          <a:xfrm>
            <a:off x="1179513" y="695325"/>
            <a:ext cx="4651375" cy="3487738"/>
          </a:xfrm>
          <a:ln/>
        </p:spPr>
      </p:sp>
      <p:sp>
        <p:nvSpPr>
          <p:cNvPr id="49156" name="Rectangle 3"/>
          <p:cNvSpPr>
            <a:spLocks noGrp="1" noChangeArrowheads="1"/>
          </p:cNvSpPr>
          <p:nvPr>
            <p:ph type="body" idx="1"/>
          </p:nvPr>
        </p:nvSpPr>
        <p:spPr>
          <a:noFill/>
        </p:spPr>
        <p:txBody>
          <a:bodyPr/>
          <a:lstStyle/>
          <a:p>
            <a:pPr eaLnBrk="1" hangingPunct="1"/>
            <a:r>
              <a:rPr lang="en-US"/>
              <a:t>Selection of adults to share in ministries with young people is critically important.</a:t>
            </a:r>
          </a:p>
          <a:p>
            <a:pPr eaLnBrk="1" hangingPunct="1"/>
            <a:endParaRPr lang="en-US"/>
          </a:p>
          <a:p>
            <a:pPr eaLnBrk="1" hangingPunct="1"/>
            <a:r>
              <a:rPr lang="en-US"/>
              <a:t>Church is morally and legally duty-bound to have </a:t>
            </a:r>
            <a:r>
              <a:rPr lang="en-US" b="1"/>
              <a:t>all</a:t>
            </a:r>
            <a:r>
              <a:rPr lang="en-US"/>
              <a:t> potential workers go through application and screening process </a:t>
            </a:r>
            <a:r>
              <a:rPr lang="en-US" b="1"/>
              <a:t>before</a:t>
            </a:r>
            <a:r>
              <a:rPr lang="en-US"/>
              <a:t> they start sharing ministry.</a:t>
            </a:r>
          </a:p>
          <a:p>
            <a:pPr eaLnBrk="1" hangingPunct="1"/>
            <a:endParaRPr lang="en-US"/>
          </a:p>
          <a:p>
            <a:pPr eaLnBrk="1" hangingPunct="1"/>
            <a:r>
              <a:rPr lang="en-US"/>
              <a:t>Six months allows opportunity to assess individuals and their ability to work with children and youth.</a:t>
            </a:r>
          </a:p>
        </p:txBody>
      </p:sp>
    </p:spTree>
    <p:extLst>
      <p:ext uri="{BB962C8B-B14F-4D97-AF65-F5344CB8AC3E}">
        <p14:creationId xmlns:p14="http://schemas.microsoft.com/office/powerpoint/2010/main" val="2562102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B4D630-3B34-264E-8297-8A8FF6701DD6}" type="datetimeFigureOut">
              <a:rPr lang="en-US" smtClean="0"/>
              <a:pPr/>
              <a:t>9/7/2022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B4D630-3B34-264E-8297-8A8FF6701DD6}" type="datetimeFigureOut">
              <a:rPr lang="en-US" smtClean="0"/>
              <a:pPr/>
              <a:t>9/7/2022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B4D630-3B34-264E-8297-8A8FF6701DD6}" type="datetimeFigureOut">
              <a:rPr lang="en-US" smtClean="0"/>
              <a:pPr/>
              <a:t>9/7/2022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1" y="152400"/>
            <a:ext cx="6870700" cy="1600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1"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1"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2978DA42-1A18-C043-87E1-50D195BE13F0}" type="slidenum">
              <a:rPr lang="en-US"/>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1" y="152400"/>
            <a:ext cx="6870700" cy="1600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1"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1" y="1828800"/>
            <a:ext cx="37719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10101" y="3733800"/>
            <a:ext cx="37719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p>
        </p:txBody>
      </p:sp>
      <p:sp>
        <p:nvSpPr>
          <p:cNvPr id="7" name="Rectangle 6"/>
          <p:cNvSpPr>
            <a:spLocks noGrp="1" noChangeArrowheads="1"/>
          </p:cNvSpPr>
          <p:nvPr>
            <p:ph type="ftr" sz="quarter" idx="11"/>
          </p:nvPr>
        </p:nvSpPr>
        <p:spPr>
          <a:ln/>
        </p:spPr>
        <p:txBody>
          <a:bodyPr/>
          <a:lstStyle>
            <a:lvl1pPr>
              <a:defRPr/>
            </a:lvl1pPr>
          </a:lstStyle>
          <a:p>
            <a:pPr>
              <a:defRPr/>
            </a:pPr>
            <a:endParaRPr lang="en-US"/>
          </a:p>
        </p:txBody>
      </p:sp>
      <p:sp>
        <p:nvSpPr>
          <p:cNvPr id="8" name="Rectangle 7"/>
          <p:cNvSpPr>
            <a:spLocks noGrp="1" noChangeArrowheads="1"/>
          </p:cNvSpPr>
          <p:nvPr>
            <p:ph type="sldNum" sz="quarter" idx="12"/>
          </p:nvPr>
        </p:nvSpPr>
        <p:spPr>
          <a:ln/>
        </p:spPr>
        <p:txBody>
          <a:bodyPr/>
          <a:lstStyle>
            <a:lvl1pPr>
              <a:defRPr/>
            </a:lvl1pPr>
          </a:lstStyle>
          <a:p>
            <a:fld id="{4E2648BE-E7FA-624C-96E6-DE2AE0E87BBF}"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B4D630-3B34-264E-8297-8A8FF6701DD6}" type="datetimeFigureOut">
              <a:rPr lang="en-US" smtClean="0"/>
              <a:pPr/>
              <a:t>9/7/2022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B4D630-3B34-264E-8297-8A8FF6701DD6}" type="datetimeFigureOut">
              <a:rPr lang="en-US" smtClean="0"/>
              <a:pPr/>
              <a:t>9/7/2022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B4D630-3B34-264E-8297-8A8FF6701DD6}" type="datetimeFigureOut">
              <a:rPr lang="en-US" smtClean="0"/>
              <a:pPr/>
              <a:t>9/7/2022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B4D630-3B34-264E-8297-8A8FF6701DD6}" type="datetimeFigureOut">
              <a:rPr lang="en-US" smtClean="0"/>
              <a:pPr/>
              <a:t>9/7/2022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B4D630-3B34-264E-8297-8A8FF6701DD6}" type="datetimeFigureOut">
              <a:rPr lang="en-US" smtClean="0"/>
              <a:pPr/>
              <a:t>9/7/2022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B4D630-3B34-264E-8297-8A8FF6701DD6}" type="datetimeFigureOut">
              <a:rPr lang="en-US" smtClean="0"/>
              <a:pPr/>
              <a:t>9/7/2022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B4D630-3B34-264E-8297-8A8FF6701DD6}" type="datetimeFigureOut">
              <a:rPr lang="en-US" smtClean="0"/>
              <a:pPr/>
              <a:t>9/7/2022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B4D630-3B34-264E-8297-8A8FF6701DD6}" type="datetimeFigureOut">
              <a:rPr lang="en-US" smtClean="0"/>
              <a:pPr/>
              <a:t>9/7/2022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C9726-95CA-6140-BDAF-C054CC0B76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B4D630-3B34-264E-8297-8A8FF6701DD6}" type="datetimeFigureOut">
              <a:rPr lang="en-US" smtClean="0"/>
              <a:pPr/>
              <a:t>9/7/2022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AC9726-95CA-6140-BDAF-C054CC0B76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88243" y="3093833"/>
            <a:ext cx="7772400" cy="1470025"/>
          </a:xfrm>
        </p:spPr>
        <p:txBody>
          <a:bodyPr>
            <a:normAutofit/>
          </a:bodyPr>
          <a:lstStyle/>
          <a:p>
            <a:r>
              <a:rPr lang="en-US" sz="4300" b="1" dirty="0" smtClean="0"/>
              <a:t>Safe Sanctuary Policy</a:t>
            </a:r>
            <a:endParaRPr lang="en-US" sz="4300" b="1" dirty="0"/>
          </a:p>
        </p:txBody>
      </p:sp>
      <p:sp>
        <p:nvSpPr>
          <p:cNvPr id="3" name="Subtitle 2"/>
          <p:cNvSpPr>
            <a:spLocks noGrp="1"/>
          </p:cNvSpPr>
          <p:nvPr>
            <p:ph type="subTitle" idx="1"/>
          </p:nvPr>
        </p:nvSpPr>
        <p:spPr>
          <a:xfrm>
            <a:off x="2028966" y="4312632"/>
            <a:ext cx="7336307" cy="1752600"/>
          </a:xfrm>
        </p:spPr>
        <p:txBody>
          <a:bodyPr>
            <a:normAutofit/>
          </a:bodyPr>
          <a:lstStyle/>
          <a:p>
            <a:r>
              <a:rPr lang="en-US" sz="2600" dirty="0" smtClean="0"/>
              <a:t>For Children’s and Youth workers at Reynoldsburg United Methodist Church</a:t>
            </a:r>
            <a:endParaRPr lang="en-US" sz="2600" dirty="0"/>
          </a:p>
        </p:txBody>
      </p:sp>
      <p:pic>
        <p:nvPicPr>
          <p:cNvPr id="4" name="Picture 3" descr="familyfirstfornewsite.jpg"/>
          <p:cNvPicPr>
            <a:picLocks noChangeAspect="1"/>
          </p:cNvPicPr>
          <p:nvPr/>
        </p:nvPicPr>
        <p:blipFill>
          <a:blip r:embed="rId2">
            <a:clrChange>
              <a:clrFrom>
                <a:srgbClr val="FFFFFF"/>
              </a:clrFrom>
              <a:clrTo>
                <a:srgbClr val="FFFFFF">
                  <a:alpha val="0"/>
                </a:srgbClr>
              </a:clrTo>
            </a:clrChange>
          </a:blip>
          <a:srcRect l="9934" r="54084"/>
          <a:stretch>
            <a:fillRect/>
          </a:stretch>
        </p:blipFill>
        <p:spPr>
          <a:xfrm>
            <a:off x="-326283" y="2133600"/>
            <a:ext cx="3161148" cy="4941718"/>
          </a:xfrm>
          <a:prstGeom prst="rect">
            <a:avLst/>
          </a:prstGeom>
        </p:spPr>
      </p:pic>
      <p:grpSp>
        <p:nvGrpSpPr>
          <p:cNvPr id="15" name="Group 14"/>
          <p:cNvGrpSpPr/>
          <p:nvPr/>
        </p:nvGrpSpPr>
        <p:grpSpPr>
          <a:xfrm>
            <a:off x="1332285" y="381657"/>
            <a:ext cx="6886094" cy="2474838"/>
            <a:chOff x="1332285" y="381657"/>
            <a:chExt cx="6886094" cy="2474838"/>
          </a:xfrm>
        </p:grpSpPr>
        <p:sp>
          <p:nvSpPr>
            <p:cNvPr id="7" name="Oval 6"/>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195474" y="851362"/>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365136" y="1617818"/>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288401" y="1742266"/>
              <a:ext cx="907073"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871820" y="1723118"/>
            <a:ext cx="8574087" cy="870260"/>
          </a:xfrm>
          <a:noFill/>
        </p:spPr>
        <p:txBody>
          <a:bodyPr>
            <a:normAutofit/>
          </a:bodyPr>
          <a:lstStyle/>
          <a:p>
            <a:pPr eaLnBrk="1" hangingPunct="1"/>
            <a:r>
              <a:rPr lang="en-US" b="1" dirty="0"/>
              <a:t>Foundational Principle </a:t>
            </a:r>
            <a:r>
              <a:rPr lang="en-US" b="1" dirty="0">
                <a:solidFill>
                  <a:schemeClr val="accent2"/>
                </a:solidFill>
              </a:rPr>
              <a:t>2</a:t>
            </a:r>
          </a:p>
        </p:txBody>
      </p:sp>
      <p:sp>
        <p:nvSpPr>
          <p:cNvPr id="182275" name="Rectangle 3"/>
          <p:cNvSpPr>
            <a:spLocks noGrp="1" noChangeArrowheads="1"/>
          </p:cNvSpPr>
          <p:nvPr>
            <p:ph idx="1"/>
          </p:nvPr>
        </p:nvSpPr>
        <p:spPr>
          <a:xfrm>
            <a:off x="672185" y="2844485"/>
            <a:ext cx="7315200" cy="4114800"/>
          </a:xfrm>
        </p:spPr>
        <p:txBody>
          <a:bodyPr>
            <a:normAutofit fontScale="92500" lnSpcReduction="10000"/>
          </a:bodyPr>
          <a:lstStyle/>
          <a:p>
            <a:pPr eaLnBrk="1" hangingPunct="1">
              <a:buClr>
                <a:schemeClr val="accent2"/>
              </a:buClr>
            </a:pPr>
            <a:r>
              <a:rPr lang="en-US" sz="3200" b="1" dirty="0">
                <a:solidFill>
                  <a:schemeClr val="accent4"/>
                </a:solidFill>
              </a:rPr>
              <a:t>Selection</a:t>
            </a:r>
            <a:endParaRPr lang="en-US" sz="3200" b="1" dirty="0" smtClean="0">
              <a:solidFill>
                <a:schemeClr val="accent4"/>
              </a:solidFill>
            </a:endParaRPr>
          </a:p>
          <a:p>
            <a:pPr lvl="1" eaLnBrk="1" hangingPunct="1">
              <a:buClr>
                <a:schemeClr val="accent3"/>
              </a:buClr>
            </a:pPr>
            <a:r>
              <a:rPr lang="en-US" sz="2800" dirty="0" smtClean="0">
                <a:solidFill>
                  <a:schemeClr val="tx2"/>
                </a:solidFill>
              </a:rPr>
              <a:t>Established </a:t>
            </a:r>
            <a:r>
              <a:rPr lang="en-US" sz="2800" dirty="0">
                <a:solidFill>
                  <a:schemeClr val="tx2"/>
                </a:solidFill>
              </a:rPr>
              <a:t>procedure in the selection of ministers, staff and volunteers to minimize the risk that those persons will abuse children and youth.</a:t>
            </a:r>
          </a:p>
          <a:p>
            <a:pPr lvl="1" eaLnBrk="1" hangingPunct="1">
              <a:buClr>
                <a:schemeClr val="accent3"/>
              </a:buClr>
            </a:pPr>
            <a:r>
              <a:rPr lang="en-US" sz="2800" dirty="0">
                <a:solidFill>
                  <a:schemeClr val="tx2"/>
                </a:solidFill>
              </a:rPr>
              <a:t>We are morally and legally bound to have all potential youth workers go through an application and screening procedure before they begin sharing ministry.</a:t>
            </a:r>
          </a:p>
        </p:txBody>
      </p:sp>
      <p:grpSp>
        <p:nvGrpSpPr>
          <p:cNvPr id="4" name="Group 3"/>
          <p:cNvGrpSpPr/>
          <p:nvPr/>
        </p:nvGrpSpPr>
        <p:grpSpPr>
          <a:xfrm flipH="1">
            <a:off x="129350" y="106848"/>
            <a:ext cx="6704766" cy="2640063"/>
            <a:chOff x="2158446" y="197233"/>
            <a:chExt cx="6704766" cy="2640063"/>
          </a:xfrm>
        </p:grpSpPr>
        <p:grpSp>
          <p:nvGrpSpPr>
            <p:cNvPr id="5" name="Group 3"/>
            <p:cNvGrpSpPr/>
            <p:nvPr/>
          </p:nvGrpSpPr>
          <p:grpSpPr>
            <a:xfrm>
              <a:off x="4662774"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4119644" y="-1710509"/>
              <a:ext cx="2586608" cy="6508989"/>
              <a:chOff x="-747893" y="851362"/>
              <a:chExt cx="4240413" cy="10460460"/>
            </a:xfrm>
          </p:grpSpPr>
          <p:sp>
            <p:nvSpPr>
              <p:cNvPr id="8" name="Oval 7"/>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2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22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22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09628" y="1658259"/>
            <a:ext cx="8574087" cy="990947"/>
          </a:xfrm>
          <a:noFill/>
        </p:spPr>
        <p:txBody>
          <a:bodyPr>
            <a:normAutofit/>
          </a:bodyPr>
          <a:lstStyle/>
          <a:p>
            <a:pPr eaLnBrk="1" hangingPunct="1"/>
            <a:r>
              <a:rPr lang="en-US" b="1" dirty="0"/>
              <a:t>Foundational Principle </a:t>
            </a:r>
            <a:r>
              <a:rPr lang="en-US" b="1" dirty="0">
                <a:solidFill>
                  <a:schemeClr val="accent2"/>
                </a:solidFill>
              </a:rPr>
              <a:t>3</a:t>
            </a:r>
          </a:p>
        </p:txBody>
      </p:sp>
      <p:sp>
        <p:nvSpPr>
          <p:cNvPr id="183299" name="Rectangle 3"/>
          <p:cNvSpPr>
            <a:spLocks noGrp="1" noChangeArrowheads="1"/>
          </p:cNvSpPr>
          <p:nvPr>
            <p:ph idx="1"/>
          </p:nvPr>
        </p:nvSpPr>
        <p:spPr>
          <a:xfrm>
            <a:off x="325119" y="3126313"/>
            <a:ext cx="7696200" cy="2743200"/>
          </a:xfrm>
        </p:spPr>
        <p:txBody>
          <a:bodyPr>
            <a:normAutofit/>
          </a:bodyPr>
          <a:lstStyle/>
          <a:p>
            <a:pPr eaLnBrk="1" hangingPunct="1">
              <a:buClr>
                <a:schemeClr val="accent2"/>
              </a:buClr>
            </a:pPr>
            <a:r>
              <a:rPr lang="en-US" sz="3200" b="1" dirty="0">
                <a:solidFill>
                  <a:schemeClr val="accent4"/>
                </a:solidFill>
              </a:rPr>
              <a:t>Training</a:t>
            </a:r>
          </a:p>
          <a:p>
            <a:pPr lvl="1" eaLnBrk="1" hangingPunct="1">
              <a:buClr>
                <a:schemeClr val="accent3"/>
              </a:buClr>
            </a:pPr>
            <a:r>
              <a:rPr lang="en-US" sz="2800" dirty="0">
                <a:solidFill>
                  <a:schemeClr val="tx2"/>
                </a:solidFill>
              </a:rPr>
              <a:t>Provide opportunities for children and youth workers that will sensitize them to the issues of abuse: preventing, detecting, responding, and reporting.</a:t>
            </a:r>
          </a:p>
        </p:txBody>
      </p:sp>
      <p:grpSp>
        <p:nvGrpSpPr>
          <p:cNvPr id="4" name="Group 3"/>
          <p:cNvGrpSpPr/>
          <p:nvPr/>
        </p:nvGrpSpPr>
        <p:grpSpPr>
          <a:xfrm flipH="1">
            <a:off x="129350" y="106848"/>
            <a:ext cx="6704766" cy="2640063"/>
            <a:chOff x="2158446" y="197233"/>
            <a:chExt cx="6704766" cy="2640063"/>
          </a:xfrm>
        </p:grpSpPr>
        <p:grpSp>
          <p:nvGrpSpPr>
            <p:cNvPr id="5" name="Group 3"/>
            <p:cNvGrpSpPr/>
            <p:nvPr/>
          </p:nvGrpSpPr>
          <p:grpSpPr>
            <a:xfrm>
              <a:off x="4662774"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4119644" y="-1710509"/>
              <a:ext cx="2586608" cy="6508989"/>
              <a:chOff x="-747893" y="851362"/>
              <a:chExt cx="4240413" cy="10460460"/>
            </a:xfrm>
          </p:grpSpPr>
          <p:sp>
            <p:nvSpPr>
              <p:cNvPr id="8" name="Oval 7"/>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3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329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13685" y="1672216"/>
            <a:ext cx="8574087" cy="788790"/>
          </a:xfrm>
          <a:noFill/>
        </p:spPr>
        <p:txBody>
          <a:bodyPr/>
          <a:lstStyle/>
          <a:p>
            <a:pPr eaLnBrk="1" hangingPunct="1"/>
            <a:r>
              <a:rPr lang="en-US" b="1" dirty="0"/>
              <a:t>Foundational Principle </a:t>
            </a:r>
            <a:r>
              <a:rPr lang="en-US" b="1" dirty="0">
                <a:solidFill>
                  <a:schemeClr val="accent2"/>
                </a:solidFill>
              </a:rPr>
              <a:t>4</a:t>
            </a:r>
          </a:p>
        </p:txBody>
      </p:sp>
      <p:sp>
        <p:nvSpPr>
          <p:cNvPr id="184323" name="Rectangle 3"/>
          <p:cNvSpPr>
            <a:spLocks noGrp="1" noChangeArrowheads="1"/>
          </p:cNvSpPr>
          <p:nvPr>
            <p:ph idx="1"/>
          </p:nvPr>
        </p:nvSpPr>
        <p:spPr>
          <a:xfrm>
            <a:off x="533401" y="2865437"/>
            <a:ext cx="8324851" cy="3992563"/>
          </a:xfrm>
        </p:spPr>
        <p:txBody>
          <a:bodyPr>
            <a:normAutofit/>
          </a:bodyPr>
          <a:lstStyle/>
          <a:p>
            <a:pPr eaLnBrk="1" hangingPunct="1">
              <a:buClr>
                <a:schemeClr val="accent2"/>
              </a:buClr>
            </a:pPr>
            <a:r>
              <a:rPr lang="en-US" sz="3200" b="1" dirty="0">
                <a:solidFill>
                  <a:schemeClr val="accent4"/>
                </a:solidFill>
              </a:rPr>
              <a:t>Protection Barriers</a:t>
            </a:r>
          </a:p>
          <a:p>
            <a:pPr lvl="1" eaLnBrk="1" hangingPunct="1">
              <a:buClr>
                <a:schemeClr val="accent3"/>
              </a:buClr>
            </a:pPr>
            <a:r>
              <a:rPr lang="en-US" sz="2800" dirty="0">
                <a:solidFill>
                  <a:srgbClr val="6D6E72"/>
                </a:solidFill>
              </a:rPr>
              <a:t>Follow procedures that will reduce the likelihood that those who abuse children and youth will have access to them.</a:t>
            </a:r>
          </a:p>
          <a:p>
            <a:pPr lvl="1" eaLnBrk="1" hangingPunct="1">
              <a:buClr>
                <a:schemeClr val="accent3"/>
              </a:buClr>
            </a:pPr>
            <a:r>
              <a:rPr lang="en-US" sz="2800" dirty="0">
                <a:solidFill>
                  <a:srgbClr val="6D6E72"/>
                </a:solidFill>
              </a:rPr>
              <a:t>Only those who are properly screened and selected should have access to children and youth on an ongoing basis.</a:t>
            </a:r>
          </a:p>
        </p:txBody>
      </p:sp>
      <p:grpSp>
        <p:nvGrpSpPr>
          <p:cNvPr id="4" name="Group 3"/>
          <p:cNvGrpSpPr/>
          <p:nvPr/>
        </p:nvGrpSpPr>
        <p:grpSpPr>
          <a:xfrm flipH="1">
            <a:off x="129350" y="106848"/>
            <a:ext cx="6704766" cy="2640063"/>
            <a:chOff x="2158446" y="197233"/>
            <a:chExt cx="6704766" cy="2640063"/>
          </a:xfrm>
        </p:grpSpPr>
        <p:grpSp>
          <p:nvGrpSpPr>
            <p:cNvPr id="5" name="Group 3"/>
            <p:cNvGrpSpPr/>
            <p:nvPr/>
          </p:nvGrpSpPr>
          <p:grpSpPr>
            <a:xfrm>
              <a:off x="4662774"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4119644" y="-1710509"/>
              <a:ext cx="2586608" cy="6508989"/>
              <a:chOff x="-747893" y="851362"/>
              <a:chExt cx="4240413" cy="10460460"/>
            </a:xfrm>
          </p:grpSpPr>
          <p:sp>
            <p:nvSpPr>
              <p:cNvPr id="8" name="Oval 7"/>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43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432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843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39792" y="976978"/>
            <a:ext cx="6934200" cy="1143000"/>
          </a:xfrm>
          <a:noFill/>
        </p:spPr>
        <p:txBody>
          <a:bodyPr>
            <a:normAutofit fontScale="90000"/>
          </a:bodyPr>
          <a:lstStyle/>
          <a:p>
            <a:pPr eaLnBrk="1" hangingPunct="1"/>
            <a:r>
              <a:rPr lang="en-US" sz="3222" b="1" dirty="0">
                <a:solidFill>
                  <a:srgbClr val="8064A2"/>
                </a:solidFill>
              </a:rPr>
              <a:t>“Protection Barriers” </a:t>
            </a:r>
            <a:r>
              <a:rPr lang="en-US" sz="3200" dirty="0" smtClean="0"/>
              <a:t/>
            </a:r>
            <a:br>
              <a:rPr lang="en-US" sz="3200" dirty="0" smtClean="0"/>
            </a:br>
            <a:r>
              <a:rPr lang="en-US" sz="4000" dirty="0" smtClean="0">
                <a:solidFill>
                  <a:schemeClr val="accent2"/>
                </a:solidFill>
              </a:rPr>
              <a:t>3 </a:t>
            </a:r>
            <a:r>
              <a:rPr lang="en-US" sz="4000" dirty="0">
                <a:solidFill>
                  <a:schemeClr val="accent2"/>
                </a:solidFill>
              </a:rPr>
              <a:t>Month Rule</a:t>
            </a:r>
          </a:p>
        </p:txBody>
      </p:sp>
      <p:sp>
        <p:nvSpPr>
          <p:cNvPr id="105475" name="Rectangle 3"/>
          <p:cNvSpPr>
            <a:spLocks noGrp="1" noChangeArrowheads="1"/>
          </p:cNvSpPr>
          <p:nvPr>
            <p:ph idx="1"/>
          </p:nvPr>
        </p:nvSpPr>
        <p:spPr>
          <a:xfrm>
            <a:off x="685800" y="3056529"/>
            <a:ext cx="7696200" cy="2765221"/>
          </a:xfrm>
        </p:spPr>
        <p:txBody>
          <a:bodyPr>
            <a:normAutofit/>
          </a:bodyPr>
          <a:lstStyle/>
          <a:p>
            <a:pPr eaLnBrk="1" hangingPunct="1">
              <a:lnSpc>
                <a:spcPct val="90000"/>
              </a:lnSpc>
              <a:buClr>
                <a:schemeClr val="accent1"/>
              </a:buClr>
            </a:pPr>
            <a:r>
              <a:rPr lang="en-US" sz="2800" dirty="0"/>
              <a:t>A person MUST </a:t>
            </a:r>
            <a:r>
              <a:rPr lang="en-US" sz="2800" dirty="0" smtClean="0"/>
              <a:t>attend RUMC regularly for </a:t>
            </a:r>
            <a:r>
              <a:rPr lang="en-US" sz="2800" dirty="0"/>
              <a:t>at least</a:t>
            </a:r>
            <a:r>
              <a:rPr lang="en-US" sz="2800" dirty="0" smtClean="0"/>
              <a:t> three (3) </a:t>
            </a:r>
            <a:r>
              <a:rPr lang="en-US" sz="2800" dirty="0"/>
              <a:t>months prior to applying to become a youth worker</a:t>
            </a:r>
            <a:r>
              <a:rPr lang="en-US" sz="3200" dirty="0"/>
              <a:t>	</a:t>
            </a:r>
          </a:p>
          <a:p>
            <a:pPr lvl="1" eaLnBrk="1" hangingPunct="1">
              <a:lnSpc>
                <a:spcPct val="90000"/>
              </a:lnSpc>
              <a:buClr>
                <a:schemeClr val="accent5"/>
              </a:buClr>
            </a:pPr>
            <a:r>
              <a:rPr lang="en-US" sz="2400" dirty="0">
                <a:solidFill>
                  <a:srgbClr val="6D6E72"/>
                </a:solidFill>
              </a:rPr>
              <a:t>Allow individuals to become better known</a:t>
            </a:r>
          </a:p>
          <a:p>
            <a:pPr lvl="1" eaLnBrk="1" hangingPunct="1">
              <a:lnSpc>
                <a:spcPct val="90000"/>
              </a:lnSpc>
              <a:buClr>
                <a:schemeClr val="accent5"/>
              </a:buClr>
            </a:pPr>
            <a:r>
              <a:rPr lang="en-US" sz="2400" dirty="0">
                <a:solidFill>
                  <a:srgbClr val="6D6E72"/>
                </a:solidFill>
              </a:rPr>
              <a:t>Evaluate suitability to work with children and youth</a:t>
            </a:r>
          </a:p>
        </p:txBody>
      </p:sp>
      <p:pic>
        <p:nvPicPr>
          <p:cNvPr id="4" name="Picture 3"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54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54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952110"/>
            <a:ext cx="8077200" cy="1143000"/>
          </a:xfrm>
        </p:spPr>
        <p:txBody>
          <a:bodyPr>
            <a:normAutofit fontScale="90000"/>
          </a:bodyPr>
          <a:lstStyle/>
          <a:p>
            <a:r>
              <a:rPr lang="en-US" sz="3222" b="1" dirty="0" smtClean="0">
                <a:solidFill>
                  <a:srgbClr val="8064A2"/>
                </a:solidFill>
              </a:rPr>
              <a:t>“Protection Barriers” </a:t>
            </a:r>
            <a:r>
              <a:rPr lang="en-US" sz="3200" dirty="0" smtClean="0"/>
              <a:t/>
            </a:r>
            <a:br>
              <a:rPr lang="en-US" sz="3200" dirty="0" smtClean="0"/>
            </a:br>
            <a:r>
              <a:rPr lang="en-US" sz="4000" dirty="0">
                <a:solidFill>
                  <a:srgbClr val="96A032"/>
                </a:solidFill>
              </a:rPr>
              <a:t>Two</a:t>
            </a:r>
            <a:r>
              <a:rPr lang="en-US" sz="4000" dirty="0" smtClean="0">
                <a:solidFill>
                  <a:srgbClr val="96A032"/>
                </a:solidFill>
              </a:rPr>
              <a:t>-Deep </a:t>
            </a:r>
            <a:r>
              <a:rPr lang="en-US" sz="4000" dirty="0">
                <a:solidFill>
                  <a:srgbClr val="96A032"/>
                </a:solidFill>
              </a:rPr>
              <a:t>Leadership</a:t>
            </a:r>
          </a:p>
        </p:txBody>
      </p:sp>
      <p:sp>
        <p:nvSpPr>
          <p:cNvPr id="106499" name="Rectangle 3"/>
          <p:cNvSpPr>
            <a:spLocks noGrp="1" noChangeArrowheads="1"/>
          </p:cNvSpPr>
          <p:nvPr>
            <p:ph type="body" sz="half" idx="1"/>
          </p:nvPr>
        </p:nvSpPr>
        <p:spPr>
          <a:xfrm>
            <a:off x="414885" y="2741013"/>
            <a:ext cx="8077200" cy="3733800"/>
          </a:xfrm>
        </p:spPr>
        <p:txBody>
          <a:bodyPr/>
          <a:lstStyle/>
          <a:p>
            <a:pPr eaLnBrk="1" hangingPunct="1">
              <a:buClr>
                <a:schemeClr val="accent4"/>
              </a:buClr>
            </a:pPr>
            <a:r>
              <a:rPr lang="en-US" b="1" dirty="0" smtClean="0"/>
              <a:t>Minimum of t</a:t>
            </a:r>
            <a:r>
              <a:rPr lang="en-US" sz="3200" b="1" dirty="0" smtClean="0"/>
              <a:t>wo </a:t>
            </a:r>
            <a:r>
              <a:rPr lang="en-US" sz="3200" b="1" dirty="0"/>
              <a:t>fully approved</a:t>
            </a:r>
            <a:r>
              <a:rPr lang="en-US" sz="3200" b="1" dirty="0" smtClean="0"/>
              <a:t> servants REQUIRED</a:t>
            </a:r>
            <a:endParaRPr lang="en-US" sz="3200" b="1" dirty="0"/>
          </a:p>
          <a:p>
            <a:pPr lvl="1" eaLnBrk="1" hangingPunct="1">
              <a:buClr>
                <a:schemeClr val="bg2"/>
              </a:buClr>
            </a:pPr>
            <a:r>
              <a:rPr lang="en-US" sz="2800" dirty="0">
                <a:solidFill>
                  <a:schemeClr val="tx2"/>
                </a:solidFill>
              </a:rPr>
              <a:t>All trips and outings</a:t>
            </a:r>
          </a:p>
          <a:p>
            <a:pPr lvl="1" eaLnBrk="1" hangingPunct="1">
              <a:buClr>
                <a:schemeClr val="bg2"/>
              </a:buClr>
            </a:pPr>
            <a:r>
              <a:rPr lang="en-US" sz="2800" dirty="0">
                <a:solidFill>
                  <a:schemeClr val="tx2"/>
                </a:solidFill>
              </a:rPr>
              <a:t>All children’s and youth programs</a:t>
            </a:r>
          </a:p>
          <a:p>
            <a:pPr lvl="1" eaLnBrk="1" hangingPunct="1">
              <a:buClr>
                <a:schemeClr val="bg2"/>
              </a:buClr>
            </a:pPr>
            <a:r>
              <a:rPr lang="en-US" sz="2800" dirty="0">
                <a:solidFill>
                  <a:schemeClr val="tx2"/>
                </a:solidFill>
              </a:rPr>
              <a:t>Co-ed activities </a:t>
            </a:r>
            <a:r>
              <a:rPr lang="en-US" sz="2800" dirty="0"/>
              <a:t/>
            </a:r>
            <a:br>
              <a:rPr lang="en-US" sz="2800" dirty="0"/>
            </a:br>
            <a:r>
              <a:rPr lang="en-US" sz="2800" b="1" dirty="0">
                <a:solidFill>
                  <a:srgbClr val="6D6E72"/>
                </a:solidFill>
              </a:rPr>
              <a:t>MUST </a:t>
            </a:r>
            <a:r>
              <a:rPr lang="en-US" sz="2800" dirty="0">
                <a:solidFill>
                  <a:srgbClr val="6D6E72"/>
                </a:solidFill>
              </a:rPr>
              <a:t>have </a:t>
            </a:r>
            <a:br>
              <a:rPr lang="en-US" sz="2800" dirty="0">
                <a:solidFill>
                  <a:srgbClr val="6D6E72"/>
                </a:solidFill>
              </a:rPr>
            </a:br>
            <a:r>
              <a:rPr lang="en-US" sz="2800" dirty="0">
                <a:solidFill>
                  <a:srgbClr val="6D6E72"/>
                </a:solidFill>
              </a:rPr>
              <a:t>co-ed leadership</a:t>
            </a:r>
          </a:p>
          <a:p>
            <a:pPr eaLnBrk="1" hangingPunct="1">
              <a:buFontTx/>
              <a:buNone/>
            </a:pPr>
            <a:endParaRPr lang="en-US" sz="2800" dirty="0"/>
          </a:p>
        </p:txBody>
      </p:sp>
      <p:pic>
        <p:nvPicPr>
          <p:cNvPr id="5" name="Picture 4"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64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64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64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5"/>
          <p:cNvSpPr>
            <a:spLocks noGrp="1" noChangeArrowheads="1"/>
          </p:cNvSpPr>
          <p:nvPr>
            <p:ph type="title"/>
          </p:nvPr>
        </p:nvSpPr>
        <p:spPr>
          <a:xfrm>
            <a:off x="1866900" y="1847913"/>
            <a:ext cx="5410200" cy="762000"/>
          </a:xfrm>
          <a:noFill/>
        </p:spPr>
        <p:txBody>
          <a:bodyPr>
            <a:normAutofit/>
          </a:bodyPr>
          <a:lstStyle/>
          <a:p>
            <a:r>
              <a:rPr lang="en-US" sz="4000" b="1" dirty="0" smtClean="0">
                <a:solidFill>
                  <a:srgbClr val="8064A2"/>
                </a:solidFill>
              </a:rPr>
              <a:t>“Protection Barriers” </a:t>
            </a:r>
            <a:endParaRPr lang="en-US" sz="4400" b="1" dirty="0"/>
          </a:p>
        </p:txBody>
      </p:sp>
      <p:sp>
        <p:nvSpPr>
          <p:cNvPr id="108547" name="Rectangle 3"/>
          <p:cNvSpPr>
            <a:spLocks noGrp="1" noChangeArrowheads="1"/>
          </p:cNvSpPr>
          <p:nvPr>
            <p:ph idx="1"/>
          </p:nvPr>
        </p:nvSpPr>
        <p:spPr>
          <a:xfrm>
            <a:off x="571500" y="3159383"/>
            <a:ext cx="8001000" cy="2590800"/>
          </a:xfrm>
        </p:spPr>
        <p:txBody>
          <a:bodyPr>
            <a:normAutofit lnSpcReduction="10000"/>
          </a:bodyPr>
          <a:lstStyle/>
          <a:p>
            <a:pPr algn="ctr" eaLnBrk="1" hangingPunct="1">
              <a:buFontTx/>
              <a:buNone/>
            </a:pPr>
            <a:r>
              <a:rPr lang="en-US" sz="3600" b="1" dirty="0" smtClean="0">
                <a:solidFill>
                  <a:srgbClr val="000000"/>
                </a:solidFill>
              </a:rPr>
              <a:t>With the exception of parents or a legal guardian, no </a:t>
            </a:r>
            <a:r>
              <a:rPr lang="en-US" sz="3600" b="1" dirty="0">
                <a:solidFill>
                  <a:srgbClr val="000000"/>
                </a:solidFill>
              </a:rPr>
              <a:t>one adult should ever be alone with one young person behind closed doors!</a:t>
            </a:r>
          </a:p>
        </p:txBody>
      </p:sp>
      <p:pic>
        <p:nvPicPr>
          <p:cNvPr id="4" name="Picture 3"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60790" y="970229"/>
            <a:ext cx="7386334" cy="1676400"/>
          </a:xfrm>
          <a:noFill/>
        </p:spPr>
        <p:txBody>
          <a:bodyPr>
            <a:normAutofit/>
          </a:bodyPr>
          <a:lstStyle/>
          <a:p>
            <a:r>
              <a:rPr lang="en-US" sz="2900" b="1" dirty="0" smtClean="0">
                <a:solidFill>
                  <a:srgbClr val="8064A2"/>
                </a:solidFill>
              </a:rPr>
              <a:t>“Protection Barriers” </a:t>
            </a:r>
            <a:r>
              <a:rPr lang="en-US" dirty="0" smtClean="0"/>
              <a:t/>
            </a:r>
            <a:br>
              <a:rPr lang="en-US" dirty="0" smtClean="0"/>
            </a:br>
            <a:r>
              <a:rPr lang="en-US" sz="4000" dirty="0" smtClean="0">
                <a:solidFill>
                  <a:srgbClr val="96A032"/>
                </a:solidFill>
              </a:rPr>
              <a:t>Line of Sight</a:t>
            </a:r>
            <a:endParaRPr lang="en-US" sz="4000" dirty="0">
              <a:solidFill>
                <a:srgbClr val="96A032"/>
              </a:solidFill>
            </a:endParaRPr>
          </a:p>
        </p:txBody>
      </p:sp>
      <p:sp>
        <p:nvSpPr>
          <p:cNvPr id="109571" name="Rectangle 3"/>
          <p:cNvSpPr>
            <a:spLocks noGrp="1" noChangeArrowheads="1"/>
          </p:cNvSpPr>
          <p:nvPr>
            <p:ph idx="1"/>
          </p:nvPr>
        </p:nvSpPr>
        <p:spPr>
          <a:xfrm>
            <a:off x="860790" y="3126454"/>
            <a:ext cx="4267200" cy="2743200"/>
          </a:xfrm>
        </p:spPr>
        <p:txBody>
          <a:bodyPr>
            <a:normAutofit/>
          </a:bodyPr>
          <a:lstStyle/>
          <a:p>
            <a:pPr eaLnBrk="1" hangingPunct="1">
              <a:buClr>
                <a:schemeClr val="accent3"/>
              </a:buClr>
            </a:pPr>
            <a:r>
              <a:rPr lang="en-US" sz="2800" dirty="0"/>
              <a:t>All contact with children and youth should be in view of other adults and young people.</a:t>
            </a:r>
          </a:p>
        </p:txBody>
      </p:sp>
      <p:pic>
        <p:nvPicPr>
          <p:cNvPr id="109583" name="Picture 15" descr="MPj04069990000[1]"/>
          <p:cNvPicPr>
            <a:picLocks noChangeAspect="1" noChangeArrowheads="1"/>
          </p:cNvPicPr>
          <p:nvPr/>
        </p:nvPicPr>
        <p:blipFill>
          <a:blip r:embed="rId3"/>
          <a:srcRect/>
          <a:stretch>
            <a:fillRect/>
          </a:stretch>
        </p:blipFill>
        <p:spPr bwMode="auto">
          <a:xfrm>
            <a:off x="5943600" y="2646629"/>
            <a:ext cx="2081213" cy="3121025"/>
          </a:xfrm>
          <a:prstGeom prst="rect">
            <a:avLst/>
          </a:prstGeom>
          <a:noFill/>
          <a:ln w="9525">
            <a:noFill/>
            <a:miter lim="800000"/>
            <a:headEnd/>
            <a:tailEnd/>
          </a:ln>
        </p:spPr>
      </p:pic>
      <p:pic>
        <p:nvPicPr>
          <p:cNvPr id="5" name="Picture 4" descr="familyfirstfornewsite.jpg"/>
          <p:cNvPicPr>
            <a:picLocks noChangeAspect="1"/>
          </p:cNvPicPr>
          <p:nvPr/>
        </p:nvPicPr>
        <p:blipFill>
          <a:blip r:embed="rId4">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1095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60790" y="970229"/>
            <a:ext cx="7386334" cy="1676400"/>
          </a:xfrm>
          <a:noFill/>
        </p:spPr>
        <p:txBody>
          <a:bodyPr>
            <a:normAutofit/>
          </a:bodyPr>
          <a:lstStyle/>
          <a:p>
            <a:r>
              <a:rPr lang="en-US" sz="2900" b="1" dirty="0" smtClean="0">
                <a:solidFill>
                  <a:srgbClr val="8064A2"/>
                </a:solidFill>
              </a:rPr>
              <a:t>“Protection Barriers” </a:t>
            </a:r>
            <a:r>
              <a:rPr lang="en-US" dirty="0" smtClean="0"/>
              <a:t/>
            </a:r>
            <a:br>
              <a:rPr lang="en-US" dirty="0" smtClean="0"/>
            </a:br>
            <a:r>
              <a:rPr lang="en-US" sz="4000" dirty="0" smtClean="0">
                <a:solidFill>
                  <a:srgbClr val="96A032"/>
                </a:solidFill>
              </a:rPr>
              <a:t>Rule of Threes</a:t>
            </a:r>
            <a:endParaRPr lang="en-US" sz="4000" dirty="0">
              <a:solidFill>
                <a:srgbClr val="96A032"/>
              </a:solidFill>
            </a:endParaRPr>
          </a:p>
        </p:txBody>
      </p:sp>
      <p:sp>
        <p:nvSpPr>
          <p:cNvPr id="109571" name="Rectangle 3"/>
          <p:cNvSpPr>
            <a:spLocks noGrp="1" noChangeArrowheads="1"/>
          </p:cNvSpPr>
          <p:nvPr>
            <p:ph idx="1"/>
          </p:nvPr>
        </p:nvSpPr>
        <p:spPr>
          <a:xfrm>
            <a:off x="860789" y="3126454"/>
            <a:ext cx="7163323" cy="2743200"/>
          </a:xfrm>
        </p:spPr>
        <p:txBody>
          <a:bodyPr>
            <a:normAutofit/>
          </a:bodyPr>
          <a:lstStyle/>
          <a:p>
            <a:pPr eaLnBrk="1" hangingPunct="1">
              <a:buClr>
                <a:schemeClr val="accent3"/>
              </a:buClr>
              <a:buNone/>
            </a:pPr>
            <a:r>
              <a:rPr lang="en-US" sz="2800" dirty="0" smtClean="0"/>
              <a:t>Each group or activity must be comprised of three people, at least one being an adult.</a:t>
            </a:r>
          </a:p>
          <a:p>
            <a:pPr>
              <a:buClr>
                <a:schemeClr val="accent3"/>
              </a:buClr>
            </a:pPr>
            <a:r>
              <a:rPr lang="en-US" sz="2800" dirty="0" smtClean="0"/>
              <a:t>Classrooms, bathroom trips, small groups, etc.</a:t>
            </a:r>
          </a:p>
          <a:p>
            <a:pPr eaLnBrk="1" hangingPunct="1">
              <a:buClr>
                <a:schemeClr val="accent3"/>
              </a:buClr>
            </a:pPr>
            <a:endParaRPr lang="en-US" sz="2800" dirty="0"/>
          </a:p>
        </p:txBody>
      </p:sp>
      <p:pic>
        <p:nvPicPr>
          <p:cNvPr id="5" name="Picture 4"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957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969161"/>
            <a:ext cx="7924800" cy="1219200"/>
          </a:xfrm>
        </p:spPr>
        <p:txBody>
          <a:bodyPr>
            <a:normAutofit/>
          </a:bodyPr>
          <a:lstStyle/>
          <a:p>
            <a:r>
              <a:rPr lang="en-US" sz="2900" b="1" dirty="0" smtClean="0">
                <a:solidFill>
                  <a:srgbClr val="8064A2"/>
                </a:solidFill>
              </a:rPr>
              <a:t>“Protection Barriers” </a:t>
            </a:r>
            <a:r>
              <a:rPr lang="en-US" sz="3200" dirty="0" smtClean="0"/>
              <a:t/>
            </a:r>
            <a:br>
              <a:rPr lang="en-US" sz="3200" dirty="0" smtClean="0"/>
            </a:br>
            <a:r>
              <a:rPr lang="en-US" sz="4000" dirty="0">
                <a:solidFill>
                  <a:schemeClr val="accent2"/>
                </a:solidFill>
              </a:rPr>
              <a:t>Respect of Privacy</a:t>
            </a:r>
          </a:p>
        </p:txBody>
      </p:sp>
      <p:sp>
        <p:nvSpPr>
          <p:cNvPr id="110595" name="Rectangle 3"/>
          <p:cNvSpPr>
            <a:spLocks noGrp="1" noChangeArrowheads="1"/>
          </p:cNvSpPr>
          <p:nvPr>
            <p:ph type="body" sz="half" idx="1"/>
          </p:nvPr>
        </p:nvSpPr>
        <p:spPr>
          <a:xfrm>
            <a:off x="685800" y="2557890"/>
            <a:ext cx="4038600" cy="4343400"/>
          </a:xfrm>
        </p:spPr>
        <p:txBody>
          <a:bodyPr>
            <a:normAutofit/>
          </a:bodyPr>
          <a:lstStyle/>
          <a:p>
            <a:pPr eaLnBrk="1" hangingPunct="1">
              <a:buClr>
                <a:schemeClr val="accent5"/>
              </a:buClr>
            </a:pPr>
            <a:r>
              <a:rPr lang="en-US" sz="2800" dirty="0"/>
              <a:t>Respect privacy</a:t>
            </a:r>
            <a:r>
              <a:rPr lang="en-US" sz="2800" dirty="0" smtClean="0"/>
              <a:t> at </a:t>
            </a:r>
            <a:r>
              <a:rPr lang="en-US" sz="2800" dirty="0"/>
              <a:t>all times.</a:t>
            </a:r>
          </a:p>
          <a:p>
            <a:pPr lvl="1" eaLnBrk="1" hangingPunct="1">
              <a:buClr>
                <a:schemeClr val="accent4"/>
              </a:buClr>
            </a:pPr>
            <a:r>
              <a:rPr lang="en-US" sz="2400" dirty="0"/>
              <a:t>Especially important in shared housing settings such as camps</a:t>
            </a:r>
          </a:p>
          <a:p>
            <a:pPr lvl="1" eaLnBrk="1" hangingPunct="1">
              <a:buClr>
                <a:schemeClr val="accent4"/>
              </a:buClr>
            </a:pPr>
            <a:r>
              <a:rPr lang="en-US" sz="2400" dirty="0"/>
              <a:t>All need privacy when changing clothes, bathing, etc.</a:t>
            </a:r>
          </a:p>
        </p:txBody>
      </p:sp>
      <p:pic>
        <p:nvPicPr>
          <p:cNvPr id="110610" name="Picture 18" descr="pe02048_"/>
          <p:cNvPicPr>
            <a:picLocks noGrp="1" noChangeAspect="1" noChangeArrowheads="1"/>
          </p:cNvPicPr>
          <p:nvPr>
            <p:ph sz="half" idx="2"/>
          </p:nvPr>
        </p:nvPicPr>
        <p:blipFill>
          <a:blip r:embed="rId3"/>
          <a:srcRect/>
          <a:stretch>
            <a:fillRect/>
          </a:stretch>
        </p:blipFill>
        <p:spPr>
          <a:xfrm>
            <a:off x="5067889" y="2657542"/>
            <a:ext cx="3542711" cy="2895600"/>
          </a:xfrm>
        </p:spPr>
      </p:pic>
      <p:pic>
        <p:nvPicPr>
          <p:cNvPr id="5" name="Picture 4" descr="familyfirstfornewsite.jpg"/>
          <p:cNvPicPr>
            <a:picLocks noChangeAspect="1"/>
          </p:cNvPicPr>
          <p:nvPr/>
        </p:nvPicPr>
        <p:blipFill>
          <a:blip r:embed="rId4">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05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0595">
                                            <p:txEl>
                                              <p:pRg st="2" end="2"/>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1000"/>
                                  </p:stCondLst>
                                  <p:childTnLst>
                                    <p:set>
                                      <p:cBhvr>
                                        <p:cTn id="17" dur="1" fill="hold">
                                          <p:stCondLst>
                                            <p:cond delay="0"/>
                                          </p:stCondLst>
                                        </p:cTn>
                                        <p:tgtEl>
                                          <p:spTgt spid="1106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1981201" y="1091680"/>
            <a:ext cx="4953000" cy="1219200"/>
          </a:xfrm>
        </p:spPr>
        <p:txBody>
          <a:bodyPr>
            <a:normAutofit/>
          </a:bodyPr>
          <a:lstStyle/>
          <a:p>
            <a:pPr eaLnBrk="1" hangingPunct="1"/>
            <a:r>
              <a:rPr lang="en-US" sz="2900" b="1" dirty="0">
                <a:solidFill>
                  <a:schemeClr val="accent4"/>
                </a:solidFill>
              </a:rPr>
              <a:t>“Protection Barriers”</a:t>
            </a:r>
            <a:r>
              <a:rPr lang="en-US" sz="3200" dirty="0"/>
              <a:t/>
            </a:r>
            <a:br>
              <a:rPr lang="en-US" sz="3200" dirty="0"/>
            </a:br>
            <a:r>
              <a:rPr lang="en-US" sz="4000" dirty="0">
                <a:solidFill>
                  <a:schemeClr val="accent2"/>
                </a:solidFill>
              </a:rPr>
              <a:t>Appropriate Dress</a:t>
            </a:r>
          </a:p>
        </p:txBody>
      </p:sp>
      <p:sp>
        <p:nvSpPr>
          <p:cNvPr id="111619" name="Rectangle 3"/>
          <p:cNvSpPr>
            <a:spLocks noGrp="1" noChangeArrowheads="1"/>
          </p:cNvSpPr>
          <p:nvPr>
            <p:ph type="body" sz="half" idx="1"/>
          </p:nvPr>
        </p:nvSpPr>
        <p:spPr>
          <a:xfrm>
            <a:off x="1048630" y="2585186"/>
            <a:ext cx="6431238" cy="4460404"/>
          </a:xfrm>
        </p:spPr>
        <p:txBody>
          <a:bodyPr>
            <a:noAutofit/>
          </a:bodyPr>
          <a:lstStyle/>
          <a:p>
            <a:pPr eaLnBrk="1" hangingPunct="1">
              <a:lnSpc>
                <a:spcPct val="90000"/>
              </a:lnSpc>
              <a:buClr>
                <a:schemeClr val="accent1">
                  <a:lumMod val="60000"/>
                  <a:lumOff val="40000"/>
                </a:schemeClr>
              </a:buClr>
            </a:pPr>
            <a:r>
              <a:rPr lang="en-US" sz="2800" dirty="0"/>
              <a:t>Proper clothing for activities is required</a:t>
            </a:r>
          </a:p>
          <a:p>
            <a:pPr lvl="1" eaLnBrk="1" hangingPunct="1">
              <a:lnSpc>
                <a:spcPct val="90000"/>
              </a:lnSpc>
              <a:buClr>
                <a:schemeClr val="accent5"/>
              </a:buClr>
            </a:pPr>
            <a:r>
              <a:rPr lang="en-US" sz="2600" dirty="0">
                <a:solidFill>
                  <a:schemeClr val="tx2"/>
                </a:solidFill>
              </a:rPr>
              <a:t>Christ-centered nature of </a:t>
            </a:r>
            <a:r>
              <a:rPr lang="en-US" sz="2600" dirty="0" smtClean="0">
                <a:solidFill>
                  <a:schemeClr val="tx2"/>
                </a:solidFill>
              </a:rPr>
              <a:t>ministry</a:t>
            </a:r>
          </a:p>
          <a:p>
            <a:pPr lvl="1">
              <a:lnSpc>
                <a:spcPct val="90000"/>
              </a:lnSpc>
              <a:buClr>
                <a:schemeClr val="accent5"/>
              </a:buClr>
            </a:pPr>
            <a:r>
              <a:rPr lang="en-US" sz="2400" dirty="0" smtClean="0">
                <a:solidFill>
                  <a:schemeClr val="tx2"/>
                </a:solidFill>
              </a:rPr>
              <a:t>Make it clear </a:t>
            </a:r>
            <a:r>
              <a:rPr lang="en-US" sz="2400" b="1" dirty="0" smtClean="0">
                <a:solidFill>
                  <a:schemeClr val="tx2"/>
                </a:solidFill>
              </a:rPr>
              <a:t>prior </a:t>
            </a:r>
            <a:r>
              <a:rPr lang="en-US" sz="2400" dirty="0" smtClean="0">
                <a:solidFill>
                  <a:schemeClr val="tx2"/>
                </a:solidFill>
              </a:rPr>
              <a:t>to the activity that appropriate dress is required for both young people and adults.</a:t>
            </a:r>
            <a:endParaRPr lang="en-US" sz="2600" dirty="0" smtClean="0">
              <a:solidFill>
                <a:schemeClr val="tx2"/>
              </a:solidFill>
            </a:endParaRPr>
          </a:p>
          <a:p>
            <a:pPr lvl="1" eaLnBrk="1" hangingPunct="1">
              <a:lnSpc>
                <a:spcPct val="90000"/>
              </a:lnSpc>
              <a:buClr>
                <a:schemeClr val="accent5"/>
              </a:buClr>
            </a:pPr>
            <a:r>
              <a:rPr lang="en-US" sz="2600" dirty="0" smtClean="0">
                <a:solidFill>
                  <a:schemeClr val="tx2"/>
                </a:solidFill>
              </a:rPr>
              <a:t>Model </a:t>
            </a:r>
            <a:r>
              <a:rPr lang="en-US" sz="2600" dirty="0">
                <a:solidFill>
                  <a:schemeClr val="tx2"/>
                </a:solidFill>
              </a:rPr>
              <a:t>appropriate behavior and </a:t>
            </a:r>
            <a:r>
              <a:rPr lang="en-US" sz="2600" dirty="0" smtClean="0">
                <a:solidFill>
                  <a:schemeClr val="tx2"/>
                </a:solidFill>
              </a:rPr>
              <a:t>dress</a:t>
            </a:r>
            <a:endParaRPr lang="en-US" sz="2600" b="1" i="1" dirty="0" smtClean="0">
              <a:solidFill>
                <a:srgbClr val="B870B8"/>
              </a:solidFill>
            </a:endParaRPr>
          </a:p>
          <a:p>
            <a:pPr lvl="1" eaLnBrk="1" hangingPunct="1">
              <a:lnSpc>
                <a:spcPct val="90000"/>
              </a:lnSpc>
              <a:buClr>
                <a:schemeClr val="accent5"/>
              </a:buClr>
            </a:pPr>
            <a:r>
              <a:rPr lang="en-US" sz="2600" b="1" i="1" dirty="0" smtClean="0">
                <a:solidFill>
                  <a:srgbClr val="B870B8"/>
                </a:solidFill>
              </a:rPr>
              <a:t>If </a:t>
            </a:r>
            <a:r>
              <a:rPr lang="en-US" sz="2600" b="1" i="1" dirty="0">
                <a:solidFill>
                  <a:srgbClr val="B870B8"/>
                </a:solidFill>
              </a:rPr>
              <a:t>in doubt, don’t wear it</a:t>
            </a:r>
          </a:p>
        </p:txBody>
      </p:sp>
      <p:pic>
        <p:nvPicPr>
          <p:cNvPr id="8" name="Picture 7"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16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161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161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16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20" y="1585122"/>
            <a:ext cx="8229600" cy="1143000"/>
          </a:xfrm>
        </p:spPr>
        <p:txBody>
          <a:bodyPr/>
          <a:lstStyle/>
          <a:p>
            <a:r>
              <a:rPr lang="en-US" b="1" dirty="0" smtClean="0"/>
              <a:t>What we will cover: </a:t>
            </a:r>
            <a:endParaRPr lang="en-US" dirty="0"/>
          </a:p>
        </p:txBody>
      </p:sp>
      <p:sp>
        <p:nvSpPr>
          <p:cNvPr id="3" name="Content Placeholder 2"/>
          <p:cNvSpPr>
            <a:spLocks noGrp="1"/>
          </p:cNvSpPr>
          <p:nvPr>
            <p:ph idx="1"/>
          </p:nvPr>
        </p:nvSpPr>
        <p:spPr>
          <a:xfrm>
            <a:off x="981095" y="2560638"/>
            <a:ext cx="5675430" cy="3591712"/>
          </a:xfrm>
        </p:spPr>
        <p:txBody>
          <a:bodyPr/>
          <a:lstStyle/>
          <a:p>
            <a:pPr lvl="1">
              <a:lnSpc>
                <a:spcPct val="90000"/>
              </a:lnSpc>
              <a:buClr>
                <a:schemeClr val="accent6"/>
              </a:buClr>
            </a:pPr>
            <a:r>
              <a:rPr lang="en-US" sz="3000" dirty="0" smtClean="0"/>
              <a:t>Purpose of this program</a:t>
            </a:r>
          </a:p>
          <a:p>
            <a:pPr lvl="1">
              <a:lnSpc>
                <a:spcPct val="90000"/>
              </a:lnSpc>
              <a:buClr>
                <a:schemeClr val="accent6"/>
              </a:buClr>
            </a:pPr>
            <a:r>
              <a:rPr lang="en-US" sz="3000" dirty="0" smtClean="0"/>
              <a:t>Categories of Abuse</a:t>
            </a:r>
          </a:p>
          <a:p>
            <a:pPr lvl="2">
              <a:lnSpc>
                <a:spcPct val="90000"/>
              </a:lnSpc>
              <a:buClr>
                <a:schemeClr val="bg2"/>
              </a:buClr>
            </a:pPr>
            <a:r>
              <a:rPr lang="en-US" dirty="0"/>
              <a:t>There are four</a:t>
            </a:r>
          </a:p>
          <a:p>
            <a:pPr lvl="1">
              <a:lnSpc>
                <a:spcPct val="90000"/>
              </a:lnSpc>
              <a:buClr>
                <a:schemeClr val="accent6"/>
              </a:buClr>
            </a:pPr>
            <a:r>
              <a:rPr lang="en-US" sz="3000" dirty="0" smtClean="0"/>
              <a:t>Foundational Principles</a:t>
            </a:r>
          </a:p>
          <a:p>
            <a:pPr lvl="2">
              <a:lnSpc>
                <a:spcPct val="90000"/>
              </a:lnSpc>
              <a:buClr>
                <a:schemeClr val="bg2"/>
              </a:buClr>
            </a:pPr>
            <a:r>
              <a:rPr lang="en-US" dirty="0"/>
              <a:t>There are six</a:t>
            </a:r>
          </a:p>
          <a:p>
            <a:pPr lvl="1">
              <a:lnSpc>
                <a:spcPct val="90000"/>
              </a:lnSpc>
              <a:buClr>
                <a:schemeClr val="accent6"/>
              </a:buClr>
            </a:pPr>
            <a:r>
              <a:rPr lang="en-US" sz="3000" dirty="0" smtClean="0"/>
              <a:t>Legal Responsibilities</a:t>
            </a:r>
          </a:p>
          <a:p>
            <a:pPr lvl="1">
              <a:lnSpc>
                <a:spcPct val="90000"/>
              </a:lnSpc>
              <a:buClr>
                <a:schemeClr val="accent6"/>
              </a:buClr>
            </a:pPr>
            <a:r>
              <a:rPr lang="en-US" sz="3000" dirty="0" smtClean="0"/>
              <a:t>The Child’s Bill of Rights</a:t>
            </a:r>
            <a:endParaRPr lang="en-US" sz="3000" dirty="0"/>
          </a:p>
        </p:txBody>
      </p:sp>
      <p:pic>
        <p:nvPicPr>
          <p:cNvPr id="13" name="Picture 12" descr="familyfirstfornewsite.jpg"/>
          <p:cNvPicPr>
            <a:picLocks noChangeAspect="1"/>
          </p:cNvPicPr>
          <p:nvPr/>
        </p:nvPicPr>
        <p:blipFill>
          <a:blip r:embed="rId2">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grpSp>
        <p:nvGrpSpPr>
          <p:cNvPr id="24" name="Group 23"/>
          <p:cNvGrpSpPr/>
          <p:nvPr/>
        </p:nvGrpSpPr>
        <p:grpSpPr>
          <a:xfrm>
            <a:off x="4662765" y="197233"/>
            <a:ext cx="4200450" cy="4648076"/>
            <a:chOff x="4662765" y="197233"/>
            <a:chExt cx="4200450" cy="4648076"/>
          </a:xfrm>
        </p:grpSpPr>
        <p:grpSp>
          <p:nvGrpSpPr>
            <p:cNvPr id="4" name="Group 3"/>
            <p:cNvGrpSpPr/>
            <p:nvPr/>
          </p:nvGrpSpPr>
          <p:grpSpPr>
            <a:xfrm>
              <a:off x="4662765" y="197233"/>
              <a:ext cx="4200450" cy="1844341"/>
              <a:chOff x="1332285" y="381657"/>
              <a:chExt cx="6886094" cy="3023559"/>
            </a:xfrm>
          </p:grpSpPr>
          <p:sp>
            <p:nvSpPr>
              <p:cNvPr id="5" name="Oval 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4" name="Group 13"/>
            <p:cNvGrpSpPr/>
            <p:nvPr/>
          </p:nvGrpSpPr>
          <p:grpSpPr>
            <a:xfrm rot="16200000" flipH="1" flipV="1">
              <a:off x="6364174" y="2373742"/>
              <a:ext cx="3325738" cy="1617395"/>
              <a:chOff x="1332285" y="580882"/>
              <a:chExt cx="5452119" cy="2599284"/>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4866402" y="909506"/>
                <a:ext cx="907074"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824122" y="1819560"/>
                <a:ext cx="907074"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6204132" y="851365"/>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038981" y="580882"/>
                <a:ext cx="1238677" cy="1238676"/>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3" name="Oval 22"/>
            <p:cNvSpPr/>
            <p:nvPr/>
          </p:nvSpPr>
          <p:spPr>
            <a:xfrm rot="16200000" flipH="1" flipV="1">
              <a:off x="7643387" y="4161299"/>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20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20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title"/>
          </p:nvPr>
        </p:nvSpPr>
        <p:spPr>
          <a:xfrm>
            <a:off x="471084" y="764798"/>
            <a:ext cx="8153400" cy="1784267"/>
          </a:xfrm>
          <a:noFill/>
        </p:spPr>
        <p:txBody>
          <a:bodyPr>
            <a:normAutofit fontScale="90000"/>
          </a:bodyPr>
          <a:lstStyle/>
          <a:p>
            <a:pPr eaLnBrk="1" hangingPunct="1"/>
            <a:r>
              <a:rPr lang="en-US" sz="3200" b="1" dirty="0">
                <a:solidFill>
                  <a:schemeClr val="accent4"/>
                </a:solidFill>
              </a:rPr>
              <a:t>“Protection Barriers”</a:t>
            </a:r>
            <a:r>
              <a:rPr lang="en-US" sz="3200" dirty="0"/>
              <a:t/>
            </a:r>
            <a:br>
              <a:rPr lang="en-US" sz="3200" dirty="0"/>
            </a:br>
            <a:r>
              <a:rPr lang="en-US" dirty="0" smtClean="0">
                <a:solidFill>
                  <a:schemeClr val="accent2"/>
                </a:solidFill>
              </a:rPr>
              <a:t>Appropriate</a:t>
            </a:r>
            <a:br>
              <a:rPr lang="en-US" dirty="0" smtClean="0">
                <a:solidFill>
                  <a:schemeClr val="accent2"/>
                </a:solidFill>
              </a:rPr>
            </a:br>
            <a:r>
              <a:rPr lang="en-US" dirty="0" smtClean="0">
                <a:solidFill>
                  <a:schemeClr val="accent2"/>
                </a:solidFill>
              </a:rPr>
              <a:t>Physical </a:t>
            </a:r>
            <a:r>
              <a:rPr lang="en-US" dirty="0">
                <a:solidFill>
                  <a:schemeClr val="accent2"/>
                </a:solidFill>
              </a:rPr>
              <a:t>Contact</a:t>
            </a:r>
          </a:p>
        </p:txBody>
      </p:sp>
      <p:sp>
        <p:nvSpPr>
          <p:cNvPr id="113667" name="Rectangle 1027"/>
          <p:cNvSpPr>
            <a:spLocks noGrp="1" noChangeArrowheads="1"/>
          </p:cNvSpPr>
          <p:nvPr>
            <p:ph idx="1"/>
          </p:nvPr>
        </p:nvSpPr>
        <p:spPr>
          <a:xfrm>
            <a:off x="457200" y="2518459"/>
            <a:ext cx="7924800" cy="1295400"/>
          </a:xfrm>
        </p:spPr>
        <p:txBody>
          <a:bodyPr>
            <a:noAutofit/>
          </a:bodyPr>
          <a:lstStyle/>
          <a:p>
            <a:pPr eaLnBrk="1" hangingPunct="1">
              <a:buClr>
                <a:schemeClr val="accent3"/>
              </a:buClr>
              <a:buNone/>
            </a:pPr>
            <a:r>
              <a:rPr lang="en-US" sz="3000" dirty="0"/>
              <a:t>Exercise discretion at all times</a:t>
            </a:r>
          </a:p>
          <a:p>
            <a:pPr eaLnBrk="1" hangingPunct="1">
              <a:buClr>
                <a:schemeClr val="accent3"/>
              </a:buClr>
            </a:pPr>
            <a:r>
              <a:rPr lang="en-US" sz="3000" dirty="0"/>
              <a:t>Physical contact must be to:</a:t>
            </a:r>
          </a:p>
        </p:txBody>
      </p:sp>
      <p:pic>
        <p:nvPicPr>
          <p:cNvPr id="113672" name="Picture 1032" descr="MPj04070850000[1]"/>
          <p:cNvPicPr>
            <a:picLocks noChangeAspect="1" noChangeArrowheads="1"/>
          </p:cNvPicPr>
          <p:nvPr/>
        </p:nvPicPr>
        <p:blipFill>
          <a:blip r:embed="rId3"/>
          <a:srcRect/>
          <a:stretch>
            <a:fillRect/>
          </a:stretch>
        </p:blipFill>
        <p:spPr bwMode="auto">
          <a:xfrm>
            <a:off x="5414562" y="3789982"/>
            <a:ext cx="2585979" cy="1722937"/>
          </a:xfrm>
          <a:prstGeom prst="rect">
            <a:avLst/>
          </a:prstGeom>
          <a:noFill/>
          <a:ln w="9525">
            <a:noFill/>
            <a:miter lim="800000"/>
            <a:headEnd/>
            <a:tailEnd/>
          </a:ln>
        </p:spPr>
      </p:pic>
      <p:sp>
        <p:nvSpPr>
          <p:cNvPr id="21509" name="Text Box 1033"/>
          <p:cNvSpPr txBox="1">
            <a:spLocks noChangeArrowheads="1"/>
          </p:cNvSpPr>
          <p:nvPr/>
        </p:nvSpPr>
        <p:spPr bwMode="auto">
          <a:xfrm>
            <a:off x="471084" y="5647313"/>
            <a:ext cx="7543801" cy="1015663"/>
          </a:xfrm>
          <a:prstGeom prst="rect">
            <a:avLst/>
          </a:prstGeom>
          <a:noFill/>
          <a:ln w="9525">
            <a:noFill/>
            <a:miter lim="800000"/>
            <a:headEnd/>
            <a:tailEnd/>
          </a:ln>
          <a:effectLst/>
        </p:spPr>
        <p:txBody>
          <a:bodyPr wrap="square">
            <a:prstTxWarp prst="textNoShape">
              <a:avLst/>
            </a:prstTxWarp>
            <a:spAutoFit/>
          </a:bodyPr>
          <a:lstStyle/>
          <a:p>
            <a:pPr>
              <a:buClr>
                <a:schemeClr val="accent2"/>
              </a:buClr>
              <a:buFont typeface="Arial"/>
              <a:buChar char="•"/>
            </a:pPr>
            <a:r>
              <a:rPr lang="en-US" sz="3000" dirty="0" smtClean="0"/>
              <a:t> Children over 5 years of age are not 	permitted to sit on a leader’s lap.</a:t>
            </a:r>
            <a:endParaRPr lang="en-US" sz="3000" dirty="0"/>
          </a:p>
        </p:txBody>
      </p:sp>
      <p:sp>
        <p:nvSpPr>
          <p:cNvPr id="113674" name="Text Box 1034"/>
          <p:cNvSpPr txBox="1">
            <a:spLocks noChangeArrowheads="1"/>
          </p:cNvSpPr>
          <p:nvPr/>
        </p:nvSpPr>
        <p:spPr bwMode="auto">
          <a:xfrm>
            <a:off x="838200" y="3646375"/>
            <a:ext cx="4724400" cy="2763834"/>
          </a:xfrm>
          <a:prstGeom prst="rect">
            <a:avLst/>
          </a:prstGeom>
          <a:noFill/>
          <a:ln w="9525">
            <a:noFill/>
            <a:miter lim="800000"/>
            <a:headEnd/>
            <a:tailEnd/>
          </a:ln>
          <a:effectLst/>
        </p:spPr>
        <p:txBody>
          <a:bodyPr wrap="square">
            <a:prstTxWarp prst="textNoShape">
              <a:avLst/>
            </a:prstTxWarp>
            <a:spAutoFit/>
          </a:bodyPr>
          <a:lstStyle/>
          <a:p>
            <a:pPr lvl="1" eaLnBrk="1" hangingPunct="1">
              <a:lnSpc>
                <a:spcPct val="80000"/>
              </a:lnSpc>
              <a:spcBef>
                <a:spcPct val="20000"/>
              </a:spcBef>
              <a:buFontTx/>
              <a:buChar char="–"/>
            </a:pPr>
            <a:r>
              <a:rPr lang="en-US" sz="2400" dirty="0" smtClean="0">
                <a:solidFill>
                  <a:srgbClr val="6D6E72"/>
                </a:solidFill>
              </a:rPr>
              <a:t> Give </a:t>
            </a:r>
            <a:r>
              <a:rPr lang="en-US" sz="2400" dirty="0">
                <a:solidFill>
                  <a:srgbClr val="6D6E72"/>
                </a:solidFill>
              </a:rPr>
              <a:t>affirmation</a:t>
            </a:r>
            <a:endParaRPr lang="en-US" sz="2400" dirty="0" smtClean="0">
              <a:solidFill>
                <a:srgbClr val="6D6E72"/>
              </a:solidFill>
            </a:endParaRPr>
          </a:p>
          <a:p>
            <a:pPr lvl="1" eaLnBrk="1" hangingPunct="1">
              <a:lnSpc>
                <a:spcPct val="90000"/>
              </a:lnSpc>
              <a:spcBef>
                <a:spcPct val="20000"/>
              </a:spcBef>
              <a:buFontTx/>
              <a:buChar char="–"/>
            </a:pPr>
            <a:r>
              <a:rPr lang="en-US" sz="2400" dirty="0" smtClean="0">
                <a:solidFill>
                  <a:srgbClr val="6D6E72"/>
                </a:solidFill>
              </a:rPr>
              <a:t> Provide </a:t>
            </a:r>
            <a:r>
              <a:rPr lang="en-US" sz="2400" dirty="0">
                <a:solidFill>
                  <a:srgbClr val="6D6E72"/>
                </a:solidFill>
              </a:rPr>
              <a:t>comfort</a:t>
            </a:r>
            <a:r>
              <a:rPr lang="en-US" sz="2400" dirty="0" smtClean="0">
                <a:solidFill>
                  <a:srgbClr val="6D6E72"/>
                </a:solidFill>
              </a:rPr>
              <a:t> </a:t>
            </a:r>
          </a:p>
          <a:p>
            <a:pPr lvl="1" eaLnBrk="1" hangingPunct="1">
              <a:lnSpc>
                <a:spcPct val="90000"/>
              </a:lnSpc>
              <a:spcBef>
                <a:spcPct val="20000"/>
              </a:spcBef>
            </a:pPr>
            <a:r>
              <a:rPr lang="en-US" sz="2400" dirty="0">
                <a:solidFill>
                  <a:srgbClr val="6D6E72"/>
                </a:solidFill>
              </a:rPr>
              <a:t>	</a:t>
            </a:r>
            <a:r>
              <a:rPr lang="en-US" sz="2400" dirty="0" smtClean="0">
                <a:solidFill>
                  <a:srgbClr val="6D6E72"/>
                </a:solidFill>
              </a:rPr>
              <a:t>when </a:t>
            </a:r>
            <a:r>
              <a:rPr lang="en-US" sz="2400" dirty="0">
                <a:solidFill>
                  <a:srgbClr val="6D6E72"/>
                </a:solidFill>
              </a:rPr>
              <a:t>hurting</a:t>
            </a:r>
            <a:endParaRPr lang="en-US" sz="2400" dirty="0" smtClean="0">
              <a:solidFill>
                <a:srgbClr val="6D6E72"/>
              </a:solidFill>
            </a:endParaRPr>
          </a:p>
          <a:p>
            <a:pPr lvl="1" eaLnBrk="1" hangingPunct="1">
              <a:spcBef>
                <a:spcPct val="20000"/>
              </a:spcBef>
              <a:buFontTx/>
              <a:buChar char="–"/>
            </a:pPr>
            <a:r>
              <a:rPr lang="en-US" sz="2400" dirty="0" smtClean="0">
                <a:solidFill>
                  <a:srgbClr val="6D6E72"/>
                </a:solidFill>
              </a:rPr>
              <a:t> Express </a:t>
            </a:r>
            <a:r>
              <a:rPr lang="en-US" sz="2400" dirty="0">
                <a:solidFill>
                  <a:srgbClr val="6D6E72"/>
                </a:solidFill>
              </a:rPr>
              <a:t>joy</a:t>
            </a:r>
            <a:endParaRPr lang="en-US" sz="2400" dirty="0" smtClean="0">
              <a:solidFill>
                <a:srgbClr val="6D6E72"/>
              </a:solidFill>
            </a:endParaRPr>
          </a:p>
          <a:p>
            <a:pPr lvl="1" eaLnBrk="1" hangingPunct="1">
              <a:spcBef>
                <a:spcPct val="20000"/>
              </a:spcBef>
              <a:buFontTx/>
              <a:buChar char="–"/>
            </a:pPr>
            <a:r>
              <a:rPr lang="en-US" sz="2400" dirty="0" smtClean="0">
                <a:solidFill>
                  <a:srgbClr val="6D6E72"/>
                </a:solidFill>
              </a:rPr>
              <a:t> Offer protection</a:t>
            </a:r>
          </a:p>
          <a:p>
            <a:pPr lvl="1" eaLnBrk="1" hangingPunct="1">
              <a:spcBef>
                <a:spcPct val="20000"/>
              </a:spcBef>
            </a:pPr>
            <a:endParaRPr lang="en-US" sz="2000" dirty="0" smtClean="0">
              <a:solidFill>
                <a:srgbClr val="6D6E72"/>
              </a:solidFill>
            </a:endParaRPr>
          </a:p>
          <a:p>
            <a:endParaRPr lang="en-US" sz="2000" dirty="0"/>
          </a:p>
        </p:txBody>
      </p:sp>
      <p:pic>
        <p:nvPicPr>
          <p:cNvPr id="8" name="Picture 7" descr="familyfirstfornewsite.jpg"/>
          <p:cNvPicPr>
            <a:picLocks noChangeAspect="1"/>
          </p:cNvPicPr>
          <p:nvPr/>
        </p:nvPicPr>
        <p:blipFill>
          <a:blip r:embed="rId4">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36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366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3674">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13674">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3674">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13674">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13674">
                                            <p:txEl>
                                              <p:pRg st="4" end="4"/>
                                            </p:txEl>
                                          </p:spTgt>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nodeType="afterEffect">
                                  <p:stCondLst>
                                    <p:cond delay="1000"/>
                                  </p:stCondLst>
                                  <p:childTnLst>
                                    <p:set>
                                      <p:cBhvr>
                                        <p:cTn id="31" dur="1" fill="hold">
                                          <p:stCondLst>
                                            <p:cond delay="0"/>
                                          </p:stCondLst>
                                        </p:cTn>
                                        <p:tgtEl>
                                          <p:spTgt spid="1136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1076479"/>
            <a:ext cx="8153400" cy="1447800"/>
          </a:xfrm>
          <a:noFill/>
        </p:spPr>
        <p:txBody>
          <a:bodyPr>
            <a:normAutofit/>
          </a:bodyPr>
          <a:lstStyle/>
          <a:p>
            <a:pPr algn="ctr" eaLnBrk="1" hangingPunct="1"/>
            <a:r>
              <a:rPr lang="en-US" sz="2900" b="1" dirty="0">
                <a:solidFill>
                  <a:schemeClr val="accent4"/>
                </a:solidFill>
              </a:rPr>
              <a:t>“Protection Barriers”</a:t>
            </a:r>
            <a:r>
              <a:rPr lang="en-US" sz="3200" dirty="0" smtClean="0"/>
              <a:t/>
            </a:r>
            <a:br>
              <a:rPr lang="en-US" sz="3200" dirty="0" smtClean="0"/>
            </a:br>
            <a:r>
              <a:rPr lang="en-US" sz="4000" dirty="0" smtClean="0">
                <a:solidFill>
                  <a:schemeClr val="accent2"/>
                </a:solidFill>
              </a:rPr>
              <a:t>Age Requirements</a:t>
            </a:r>
            <a:endParaRPr lang="en-US" sz="4000" dirty="0">
              <a:solidFill>
                <a:schemeClr val="accent2"/>
              </a:solidFill>
            </a:endParaRPr>
          </a:p>
        </p:txBody>
      </p:sp>
      <p:sp>
        <p:nvSpPr>
          <p:cNvPr id="112643" name="Rectangle 3"/>
          <p:cNvSpPr>
            <a:spLocks noGrp="1" noChangeArrowheads="1"/>
          </p:cNvSpPr>
          <p:nvPr>
            <p:ph idx="1"/>
          </p:nvPr>
        </p:nvSpPr>
        <p:spPr>
          <a:xfrm>
            <a:off x="685800" y="3098398"/>
            <a:ext cx="7924800" cy="2721567"/>
          </a:xfrm>
        </p:spPr>
        <p:txBody>
          <a:bodyPr>
            <a:normAutofit fontScale="92500" lnSpcReduction="20000"/>
          </a:bodyPr>
          <a:lstStyle/>
          <a:p>
            <a:pPr eaLnBrk="1" hangingPunct="1">
              <a:buClr>
                <a:schemeClr val="accent2"/>
              </a:buClr>
            </a:pPr>
            <a:r>
              <a:rPr lang="en-US" sz="2800" dirty="0" smtClean="0">
                <a:solidFill>
                  <a:schemeClr val="tx2"/>
                </a:solidFill>
              </a:rPr>
              <a:t>Adults as well as youth are welcome to help in children’s ministry</a:t>
            </a:r>
            <a:endParaRPr lang="en-US" sz="2000" dirty="0" smtClean="0">
              <a:solidFill>
                <a:schemeClr val="tx2"/>
              </a:solidFill>
            </a:endParaRPr>
          </a:p>
          <a:p>
            <a:pPr>
              <a:buClr>
                <a:schemeClr val="accent5"/>
              </a:buClr>
            </a:pPr>
            <a:r>
              <a:rPr lang="en-US" sz="2800" dirty="0" smtClean="0">
                <a:solidFill>
                  <a:schemeClr val="tx2"/>
                </a:solidFill>
              </a:rPr>
              <a:t>Youth </a:t>
            </a:r>
            <a:r>
              <a:rPr lang="en-US" sz="2800" dirty="0" smtClean="0">
                <a:solidFill>
                  <a:schemeClr val="tx2"/>
                </a:solidFill>
              </a:rPr>
              <a:t>5</a:t>
            </a:r>
            <a:r>
              <a:rPr lang="en-US" sz="2800" baseline="30000" dirty="0" smtClean="0">
                <a:solidFill>
                  <a:schemeClr val="tx2"/>
                </a:solidFill>
              </a:rPr>
              <a:t>th</a:t>
            </a:r>
            <a:r>
              <a:rPr lang="en-US" sz="2800" dirty="0" smtClean="0">
                <a:solidFill>
                  <a:schemeClr val="tx2"/>
                </a:solidFill>
              </a:rPr>
              <a:t> </a:t>
            </a:r>
            <a:r>
              <a:rPr lang="en-US" sz="2800" dirty="0" smtClean="0">
                <a:solidFill>
                  <a:schemeClr val="tx2"/>
                </a:solidFill>
              </a:rPr>
              <a:t>grade and above are eligible to help in Children’s Ministry as long as an adult is present in the room</a:t>
            </a:r>
            <a:endParaRPr lang="en-US" sz="2000" dirty="0" smtClean="0">
              <a:solidFill>
                <a:schemeClr val="tx2"/>
              </a:solidFill>
            </a:endParaRPr>
          </a:p>
          <a:p>
            <a:pPr eaLnBrk="1" hangingPunct="1">
              <a:buClr>
                <a:schemeClr val="accent5"/>
              </a:buClr>
            </a:pPr>
            <a:r>
              <a:rPr lang="en-US" sz="2800" dirty="0" smtClean="0">
                <a:solidFill>
                  <a:schemeClr val="tx2"/>
                </a:solidFill>
              </a:rPr>
              <a:t>All servants must be at least 5 years older than the young people they are leading</a:t>
            </a:r>
          </a:p>
        </p:txBody>
      </p:sp>
      <p:pic>
        <p:nvPicPr>
          <p:cNvPr id="4" name="Picture 3"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1134199"/>
            <a:ext cx="8153400" cy="1447800"/>
          </a:xfrm>
          <a:noFill/>
        </p:spPr>
        <p:txBody>
          <a:bodyPr>
            <a:normAutofit/>
          </a:bodyPr>
          <a:lstStyle/>
          <a:p>
            <a:pPr algn="ctr" eaLnBrk="1" hangingPunct="1"/>
            <a:r>
              <a:rPr lang="en-US" sz="2900" b="1" dirty="0">
                <a:solidFill>
                  <a:schemeClr val="accent4"/>
                </a:solidFill>
              </a:rPr>
              <a:t>“Protection Barriers”</a:t>
            </a:r>
            <a:r>
              <a:rPr lang="en-US" sz="3200" dirty="0"/>
              <a:t/>
            </a:r>
            <a:br>
              <a:rPr lang="en-US" sz="3200" dirty="0"/>
            </a:br>
            <a:r>
              <a:rPr lang="en-US" sz="4000" dirty="0">
                <a:solidFill>
                  <a:schemeClr val="accent2"/>
                </a:solidFill>
              </a:rPr>
              <a:t>Discipline</a:t>
            </a:r>
          </a:p>
        </p:txBody>
      </p:sp>
      <p:sp>
        <p:nvSpPr>
          <p:cNvPr id="112643" name="Rectangle 3"/>
          <p:cNvSpPr>
            <a:spLocks noGrp="1" noChangeArrowheads="1"/>
          </p:cNvSpPr>
          <p:nvPr>
            <p:ph idx="1"/>
          </p:nvPr>
        </p:nvSpPr>
        <p:spPr>
          <a:xfrm>
            <a:off x="685800" y="3098399"/>
            <a:ext cx="7924800" cy="2133600"/>
          </a:xfrm>
        </p:spPr>
        <p:txBody>
          <a:bodyPr>
            <a:normAutofit/>
          </a:bodyPr>
          <a:lstStyle/>
          <a:p>
            <a:pPr eaLnBrk="1" hangingPunct="1">
              <a:buClr>
                <a:schemeClr val="accent1"/>
              </a:buClr>
            </a:pPr>
            <a:r>
              <a:rPr lang="en-US" sz="2800" dirty="0">
                <a:solidFill>
                  <a:schemeClr val="tx2"/>
                </a:solidFill>
              </a:rPr>
              <a:t>Keep discipline </a:t>
            </a:r>
            <a:r>
              <a:rPr lang="en-US" sz="2800" dirty="0" smtClean="0">
                <a:solidFill>
                  <a:schemeClr val="tx2"/>
                </a:solidFill>
              </a:rPr>
              <a:t>constructive</a:t>
            </a:r>
            <a:endParaRPr lang="en-US" sz="2000" dirty="0" smtClean="0">
              <a:solidFill>
                <a:schemeClr val="tx2"/>
              </a:solidFill>
            </a:endParaRPr>
          </a:p>
          <a:p>
            <a:pPr eaLnBrk="1" hangingPunct="1">
              <a:buClr>
                <a:schemeClr val="accent5"/>
              </a:buClr>
            </a:pPr>
            <a:r>
              <a:rPr lang="en-US" sz="2800" dirty="0">
                <a:solidFill>
                  <a:schemeClr val="tx2"/>
                </a:solidFill>
              </a:rPr>
              <a:t>Corporal punishment is </a:t>
            </a:r>
            <a:r>
              <a:rPr lang="en-US" sz="2800" b="1" i="1" dirty="0">
                <a:solidFill>
                  <a:schemeClr val="tx2"/>
                </a:solidFill>
              </a:rPr>
              <a:t>not</a:t>
            </a:r>
            <a:r>
              <a:rPr lang="en-US" sz="2800" dirty="0">
                <a:solidFill>
                  <a:schemeClr val="tx2"/>
                </a:solidFill>
              </a:rPr>
              <a:t> an </a:t>
            </a:r>
            <a:r>
              <a:rPr lang="en-US" sz="2800" dirty="0" smtClean="0">
                <a:solidFill>
                  <a:schemeClr val="tx2"/>
                </a:solidFill>
              </a:rPr>
              <a:t>option</a:t>
            </a:r>
            <a:endParaRPr lang="en-US" sz="2000" dirty="0" smtClean="0">
              <a:solidFill>
                <a:schemeClr val="tx2"/>
              </a:solidFill>
            </a:endParaRPr>
          </a:p>
          <a:p>
            <a:pPr eaLnBrk="1" hangingPunct="1">
              <a:buClr>
                <a:schemeClr val="accent4"/>
              </a:buClr>
            </a:pPr>
            <a:r>
              <a:rPr lang="en-US" sz="2800" dirty="0">
                <a:solidFill>
                  <a:schemeClr val="tx2"/>
                </a:solidFill>
              </a:rPr>
              <a:t>Reflect values of</a:t>
            </a:r>
            <a:r>
              <a:rPr lang="en-US" sz="2800" dirty="0" smtClean="0">
                <a:solidFill>
                  <a:schemeClr val="tx2"/>
                </a:solidFill>
              </a:rPr>
              <a:t> Reynoldsburg United Methodist Church</a:t>
            </a:r>
            <a:endParaRPr lang="en-US" sz="2800" dirty="0">
              <a:solidFill>
                <a:schemeClr val="tx2"/>
              </a:solidFill>
            </a:endParaRPr>
          </a:p>
        </p:txBody>
      </p:sp>
      <p:pic>
        <p:nvPicPr>
          <p:cNvPr id="4" name="Picture 3"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6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130301" y="1256108"/>
            <a:ext cx="6870700" cy="1219200"/>
          </a:xfrm>
          <a:noFill/>
        </p:spPr>
        <p:txBody>
          <a:bodyPr>
            <a:normAutofit fontScale="90000"/>
          </a:bodyPr>
          <a:lstStyle/>
          <a:p>
            <a:pPr algn="ctr" eaLnBrk="1" hangingPunct="1"/>
            <a:r>
              <a:rPr lang="en-US" sz="3200" b="1" dirty="0">
                <a:solidFill>
                  <a:schemeClr val="accent4"/>
                </a:solidFill>
              </a:rPr>
              <a:t>“Protection Barriers”</a:t>
            </a:r>
            <a:r>
              <a:rPr lang="en-US" sz="3200" dirty="0"/>
              <a:t/>
            </a:r>
            <a:br>
              <a:rPr lang="en-US" sz="3200" dirty="0"/>
            </a:br>
            <a:r>
              <a:rPr lang="en-US" dirty="0">
                <a:solidFill>
                  <a:schemeClr val="accent2"/>
                </a:solidFill>
              </a:rPr>
              <a:t>Constructive Discipline</a:t>
            </a:r>
          </a:p>
        </p:txBody>
      </p:sp>
      <p:sp>
        <p:nvSpPr>
          <p:cNvPr id="219139" name="Rectangle 3"/>
          <p:cNvSpPr>
            <a:spLocks noGrp="1" noChangeArrowheads="1"/>
          </p:cNvSpPr>
          <p:nvPr>
            <p:ph idx="1"/>
          </p:nvPr>
        </p:nvSpPr>
        <p:spPr>
          <a:xfrm>
            <a:off x="609600" y="2889048"/>
            <a:ext cx="7772400" cy="3429000"/>
          </a:xfrm>
        </p:spPr>
        <p:txBody>
          <a:bodyPr>
            <a:normAutofit/>
          </a:bodyPr>
          <a:lstStyle/>
          <a:p>
            <a:pPr eaLnBrk="1" hangingPunct="1">
              <a:buClr>
                <a:schemeClr val="accent6"/>
              </a:buClr>
            </a:pPr>
            <a:r>
              <a:rPr lang="en-US" sz="2400" dirty="0">
                <a:solidFill>
                  <a:schemeClr val="tx2"/>
                </a:solidFill>
                <a:ea typeface="Times New Roman" charset="0"/>
                <a:cs typeface="Times New Roman" charset="0"/>
              </a:rPr>
              <a:t>The root word for “discipline” is “disciple”, and the key to disciplining children is to model Christ-like behavior for them while assuring </a:t>
            </a:r>
            <a:r>
              <a:rPr lang="en-US" sz="2400" dirty="0" smtClean="0">
                <a:solidFill>
                  <a:schemeClr val="tx2"/>
                </a:solidFill>
                <a:ea typeface="Times New Roman" charset="0"/>
                <a:cs typeface="Times New Roman" charset="0"/>
              </a:rPr>
              <a:t>them that </a:t>
            </a:r>
            <a:r>
              <a:rPr lang="en-US" sz="2400" dirty="0">
                <a:solidFill>
                  <a:schemeClr val="tx2"/>
                </a:solidFill>
                <a:ea typeface="Times New Roman" charset="0"/>
                <a:cs typeface="Times New Roman" charset="0"/>
              </a:rPr>
              <a:t>we truly love them.</a:t>
            </a:r>
          </a:p>
          <a:p>
            <a:pPr eaLnBrk="1" hangingPunct="1">
              <a:buClr>
                <a:schemeClr val="accent6"/>
              </a:buClr>
            </a:pPr>
            <a:r>
              <a:rPr lang="en-US" sz="2400" dirty="0">
                <a:solidFill>
                  <a:schemeClr val="tx2"/>
                </a:solidFill>
                <a:ea typeface="Times New Roman" charset="0"/>
                <a:cs typeface="Times New Roman" charset="0"/>
              </a:rPr>
              <a:t>Discipline is teaching, through experience, how to have self-control, self-reliance, self-esteem, and orderly conduct. </a:t>
            </a:r>
          </a:p>
          <a:p>
            <a:pPr eaLnBrk="1" hangingPunct="1"/>
            <a:endParaRPr lang="en-US" sz="2600" dirty="0">
              <a:ea typeface="Times New Roman" charset="0"/>
              <a:cs typeface="Times New Roman" charset="0"/>
            </a:endParaRPr>
          </a:p>
          <a:p>
            <a:pPr eaLnBrk="1" hangingPunct="1"/>
            <a:endParaRPr lang="en-US" dirty="0"/>
          </a:p>
        </p:txBody>
      </p:sp>
      <p:sp>
        <p:nvSpPr>
          <p:cNvPr id="23556" name="Text Box 4"/>
          <p:cNvSpPr txBox="1">
            <a:spLocks noChangeArrowheads="1"/>
          </p:cNvSpPr>
          <p:nvPr/>
        </p:nvSpPr>
        <p:spPr bwMode="auto">
          <a:xfrm>
            <a:off x="2133600" y="4876801"/>
            <a:ext cx="6096000" cy="430887"/>
          </a:xfrm>
          <a:prstGeom prst="rect">
            <a:avLst/>
          </a:prstGeom>
          <a:noFill/>
          <a:ln w="9525">
            <a:noFill/>
            <a:miter lim="800000"/>
            <a:headEnd/>
            <a:tailEnd/>
          </a:ln>
          <a:effectLst/>
        </p:spPr>
        <p:txBody>
          <a:bodyPr>
            <a:prstTxWarp prst="textNoShape">
              <a:avLst/>
            </a:prstTxWarp>
            <a:spAutoFit/>
          </a:bodyPr>
          <a:lstStyle/>
          <a:p>
            <a:pPr>
              <a:spcBef>
                <a:spcPct val="50000"/>
              </a:spcBef>
            </a:pPr>
            <a:endParaRPr lang="en-US" sz="2200">
              <a:ea typeface="Times New Roman" charset="0"/>
              <a:cs typeface="Times New Roman" charset="0"/>
            </a:endParaRPr>
          </a:p>
        </p:txBody>
      </p:sp>
      <p:pic>
        <p:nvPicPr>
          <p:cNvPr id="5" name="Picture 4"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91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89334" y="1064058"/>
            <a:ext cx="7985562" cy="1219200"/>
          </a:xfrm>
          <a:noFill/>
        </p:spPr>
        <p:txBody>
          <a:bodyPr>
            <a:noAutofit/>
          </a:bodyPr>
          <a:lstStyle/>
          <a:p>
            <a:pPr algn="l" eaLnBrk="1" hangingPunct="1"/>
            <a:r>
              <a:rPr lang="en-US" sz="4000" dirty="0">
                <a:solidFill>
                  <a:schemeClr val="accent4"/>
                </a:solidFill>
              </a:rPr>
              <a:t>Constructive Discipline-Cont.</a:t>
            </a:r>
          </a:p>
        </p:txBody>
      </p:sp>
      <p:sp>
        <p:nvSpPr>
          <p:cNvPr id="217091" name="Rectangle 3"/>
          <p:cNvSpPr>
            <a:spLocks noGrp="1" noChangeArrowheads="1"/>
          </p:cNvSpPr>
          <p:nvPr>
            <p:ph idx="1"/>
          </p:nvPr>
        </p:nvSpPr>
        <p:spPr>
          <a:xfrm>
            <a:off x="381000" y="2509144"/>
            <a:ext cx="8382000" cy="4343400"/>
          </a:xfrm>
        </p:spPr>
        <p:txBody>
          <a:bodyPr>
            <a:normAutofit/>
          </a:bodyPr>
          <a:lstStyle/>
          <a:p>
            <a:pPr eaLnBrk="1" hangingPunct="1">
              <a:lnSpc>
                <a:spcPct val="90000"/>
              </a:lnSpc>
              <a:buClr>
                <a:schemeClr val="accent1"/>
              </a:buClr>
              <a:buNone/>
            </a:pPr>
            <a:r>
              <a:rPr lang="en-US" sz="2353" dirty="0" smtClean="0">
                <a:ea typeface="Times New Roman" charset="0"/>
                <a:cs typeface="Times New Roman" charset="0"/>
              </a:rPr>
              <a:t>	Each </a:t>
            </a:r>
            <a:r>
              <a:rPr lang="en-US" sz="2353" dirty="0">
                <a:ea typeface="Times New Roman" charset="0"/>
                <a:cs typeface="Times New Roman" charset="0"/>
              </a:rPr>
              <a:t>children’s/youth worker is expected to establish a classroom setting using the following guidelines.</a:t>
            </a:r>
            <a:r>
              <a:rPr lang="en-US" sz="2353" dirty="0" smtClean="0">
                <a:ea typeface="Times New Roman" charset="0"/>
                <a:cs typeface="Times New Roman" charset="0"/>
              </a:rPr>
              <a:t> This </a:t>
            </a:r>
            <a:r>
              <a:rPr lang="en-US" sz="2353" dirty="0">
                <a:ea typeface="Times New Roman" charset="0"/>
                <a:cs typeface="Times New Roman" charset="0"/>
              </a:rPr>
              <a:t>will minimize discipline problems.</a:t>
            </a:r>
            <a:endParaRPr lang="en-US" sz="2353" dirty="0" smtClean="0">
              <a:ea typeface="Times New Roman" charset="0"/>
              <a:cs typeface="Times New Roman" charset="0"/>
            </a:endParaRPr>
          </a:p>
          <a:p>
            <a:pPr>
              <a:lnSpc>
                <a:spcPct val="90000"/>
              </a:lnSpc>
              <a:buClr>
                <a:schemeClr val="accent6"/>
              </a:buClr>
              <a:buNone/>
            </a:pPr>
            <a:r>
              <a:rPr lang="en-US" sz="2000" dirty="0" smtClean="0">
                <a:ea typeface="Times New Roman" charset="0"/>
                <a:cs typeface="Times New Roman" charset="0"/>
              </a:rPr>
              <a:t>1 	</a:t>
            </a:r>
            <a:r>
              <a:rPr lang="en-US" sz="2000" dirty="0" smtClean="0">
                <a:solidFill>
                  <a:schemeClr val="tx2"/>
                </a:solidFill>
                <a:ea typeface="Times New Roman" charset="0"/>
                <a:cs typeface="Times New Roman" charset="0"/>
              </a:rPr>
              <a:t>Respect </a:t>
            </a:r>
            <a:r>
              <a:rPr lang="en-US" sz="2000" dirty="0">
                <a:solidFill>
                  <a:schemeClr val="tx2"/>
                </a:solidFill>
                <a:ea typeface="Times New Roman" charset="0"/>
                <a:cs typeface="Times New Roman" charset="0"/>
              </a:rPr>
              <a:t>each child showing worth and remind them that </a:t>
            </a:r>
            <a:r>
              <a:rPr lang="en-US" sz="2000" dirty="0" smtClean="0">
                <a:solidFill>
                  <a:schemeClr val="tx2"/>
                </a:solidFill>
                <a:ea typeface="Times New Roman" charset="0"/>
                <a:cs typeface="Times New Roman" charset="0"/>
              </a:rPr>
              <a:t>they are loved</a:t>
            </a:r>
          </a:p>
          <a:p>
            <a:pPr>
              <a:lnSpc>
                <a:spcPct val="90000"/>
              </a:lnSpc>
              <a:buClr>
                <a:schemeClr val="accent6"/>
              </a:buClr>
              <a:buNone/>
            </a:pPr>
            <a:r>
              <a:rPr lang="en-US" sz="2000" dirty="0" smtClean="0">
                <a:ea typeface="Times New Roman" charset="0"/>
                <a:cs typeface="Times New Roman" charset="0"/>
              </a:rPr>
              <a:t>2	</a:t>
            </a:r>
            <a:r>
              <a:rPr lang="en-US" sz="2000" dirty="0" smtClean="0">
                <a:solidFill>
                  <a:srgbClr val="6D6E72"/>
                </a:solidFill>
                <a:ea typeface="Times New Roman" charset="0"/>
                <a:cs typeface="Times New Roman" charset="0"/>
              </a:rPr>
              <a:t>Establish </a:t>
            </a:r>
            <a:r>
              <a:rPr lang="en-US" sz="2000" dirty="0">
                <a:solidFill>
                  <a:srgbClr val="6D6E72"/>
                </a:solidFill>
                <a:ea typeface="Times New Roman" charset="0"/>
                <a:cs typeface="Times New Roman" charset="0"/>
              </a:rPr>
              <a:t>positive expectations and rules for each student</a:t>
            </a:r>
            <a:endParaRPr lang="en-US" sz="2000" dirty="0" smtClean="0">
              <a:solidFill>
                <a:srgbClr val="6D6E72"/>
              </a:solidFill>
              <a:ea typeface="Times New Roman" charset="0"/>
              <a:cs typeface="Times New Roman" charset="0"/>
            </a:endParaRPr>
          </a:p>
          <a:p>
            <a:pPr>
              <a:lnSpc>
                <a:spcPct val="90000"/>
              </a:lnSpc>
              <a:buClr>
                <a:schemeClr val="accent6"/>
              </a:buClr>
              <a:buNone/>
            </a:pPr>
            <a:r>
              <a:rPr lang="en-US" sz="2000" dirty="0" smtClean="0">
                <a:ea typeface="Times New Roman" charset="0"/>
                <a:cs typeface="Times New Roman" charset="0"/>
              </a:rPr>
              <a:t>3	</a:t>
            </a:r>
            <a:r>
              <a:rPr lang="en-US" sz="2000" dirty="0" smtClean="0">
                <a:solidFill>
                  <a:srgbClr val="6D6E72"/>
                </a:solidFill>
                <a:ea typeface="Times New Roman" charset="0"/>
                <a:cs typeface="Times New Roman" charset="0"/>
              </a:rPr>
              <a:t>Be </a:t>
            </a:r>
            <a:r>
              <a:rPr lang="en-US" sz="2000" dirty="0">
                <a:solidFill>
                  <a:srgbClr val="6D6E72"/>
                </a:solidFill>
                <a:ea typeface="Times New Roman" charset="0"/>
                <a:cs typeface="Times New Roman" charset="0"/>
              </a:rPr>
              <a:t>fair and consistent</a:t>
            </a:r>
            <a:endParaRPr lang="en-US" sz="2000" dirty="0" smtClean="0">
              <a:solidFill>
                <a:srgbClr val="6D6E72"/>
              </a:solidFill>
              <a:ea typeface="Times New Roman" charset="0"/>
              <a:cs typeface="Times New Roman" charset="0"/>
            </a:endParaRPr>
          </a:p>
          <a:p>
            <a:pPr>
              <a:lnSpc>
                <a:spcPct val="90000"/>
              </a:lnSpc>
              <a:buClr>
                <a:schemeClr val="accent6"/>
              </a:buClr>
              <a:buNone/>
            </a:pPr>
            <a:r>
              <a:rPr lang="en-US" sz="2000" dirty="0" smtClean="0">
                <a:ea typeface="Times New Roman" charset="0"/>
                <a:cs typeface="Times New Roman" charset="0"/>
              </a:rPr>
              <a:t>4	</a:t>
            </a:r>
            <a:r>
              <a:rPr lang="en-US" sz="2000" dirty="0" smtClean="0">
                <a:solidFill>
                  <a:srgbClr val="6D6E72"/>
                </a:solidFill>
                <a:ea typeface="Times New Roman" charset="0"/>
                <a:cs typeface="Times New Roman" charset="0"/>
              </a:rPr>
              <a:t>Create </a:t>
            </a:r>
            <a:r>
              <a:rPr lang="en-US" sz="2000" dirty="0">
                <a:solidFill>
                  <a:srgbClr val="6D6E72"/>
                </a:solidFill>
                <a:ea typeface="Times New Roman" charset="0"/>
                <a:cs typeface="Times New Roman" charset="0"/>
              </a:rPr>
              <a:t>a loving atmosphere in the classroom </a:t>
            </a:r>
            <a:endParaRPr lang="en-US" sz="2000" dirty="0" smtClean="0">
              <a:solidFill>
                <a:srgbClr val="6D6E72"/>
              </a:solidFill>
              <a:ea typeface="Times New Roman" charset="0"/>
              <a:cs typeface="Times New Roman" charset="0"/>
            </a:endParaRPr>
          </a:p>
          <a:p>
            <a:pPr>
              <a:lnSpc>
                <a:spcPct val="90000"/>
              </a:lnSpc>
              <a:buClr>
                <a:schemeClr val="accent6"/>
              </a:buClr>
              <a:buNone/>
            </a:pPr>
            <a:r>
              <a:rPr lang="en-US" sz="2000" dirty="0" smtClean="0">
                <a:ea typeface="Times New Roman" charset="0"/>
                <a:cs typeface="Times New Roman" charset="0"/>
              </a:rPr>
              <a:t>5	</a:t>
            </a:r>
            <a:r>
              <a:rPr lang="en-US" sz="2000" dirty="0" smtClean="0">
                <a:solidFill>
                  <a:srgbClr val="6D6E72"/>
                </a:solidFill>
                <a:ea typeface="Times New Roman" charset="0"/>
                <a:cs typeface="Times New Roman" charset="0"/>
              </a:rPr>
              <a:t>Identify </a:t>
            </a:r>
            <a:r>
              <a:rPr lang="en-US" sz="2000" dirty="0">
                <a:solidFill>
                  <a:srgbClr val="6D6E72"/>
                </a:solidFill>
                <a:ea typeface="Times New Roman" charset="0"/>
                <a:cs typeface="Times New Roman" charset="0"/>
              </a:rPr>
              <a:t>and affirm those who are doing things right</a:t>
            </a:r>
            <a:endParaRPr lang="en-US" sz="2000" dirty="0" smtClean="0">
              <a:solidFill>
                <a:srgbClr val="6D6E72"/>
              </a:solidFill>
              <a:ea typeface="Times New Roman" charset="0"/>
              <a:cs typeface="Times New Roman" charset="0"/>
            </a:endParaRPr>
          </a:p>
          <a:p>
            <a:pPr marL="457200" indent="-457200">
              <a:lnSpc>
                <a:spcPct val="90000"/>
              </a:lnSpc>
              <a:buClr>
                <a:schemeClr val="accent6"/>
              </a:buClr>
              <a:buNone/>
            </a:pPr>
            <a:r>
              <a:rPr lang="en-US" sz="2000" dirty="0" smtClean="0">
                <a:ea typeface="Times New Roman" charset="0"/>
                <a:cs typeface="Times New Roman" charset="0"/>
              </a:rPr>
              <a:t>6	</a:t>
            </a:r>
            <a:r>
              <a:rPr lang="en-US" sz="2000" dirty="0" smtClean="0">
                <a:solidFill>
                  <a:srgbClr val="6D6E72"/>
                </a:solidFill>
                <a:ea typeface="Times New Roman" charset="0"/>
                <a:cs typeface="Times New Roman" charset="0"/>
              </a:rPr>
              <a:t>Identify </a:t>
            </a:r>
            <a:r>
              <a:rPr lang="en-US" sz="2000" dirty="0">
                <a:solidFill>
                  <a:srgbClr val="6D6E72"/>
                </a:solidFill>
                <a:ea typeface="Times New Roman" charset="0"/>
                <a:cs typeface="Times New Roman" charset="0"/>
              </a:rPr>
              <a:t>and correct the inappropriate behavior before it gets </a:t>
            </a:r>
            <a:r>
              <a:rPr lang="en-US" sz="2000" dirty="0" smtClean="0">
                <a:solidFill>
                  <a:srgbClr val="6D6E72"/>
                </a:solidFill>
                <a:ea typeface="Times New Roman" charset="0"/>
                <a:cs typeface="Times New Roman" charset="0"/>
              </a:rPr>
              <a:t>out of hand, without using threatening language</a:t>
            </a:r>
          </a:p>
          <a:p>
            <a:pPr>
              <a:lnSpc>
                <a:spcPct val="90000"/>
              </a:lnSpc>
              <a:buClr>
                <a:schemeClr val="accent6"/>
              </a:buClr>
              <a:buNone/>
            </a:pPr>
            <a:r>
              <a:rPr lang="en-US" sz="2000" dirty="0" smtClean="0">
                <a:ea typeface="Times New Roman" charset="0"/>
                <a:cs typeface="Times New Roman" charset="0"/>
              </a:rPr>
              <a:t>7	</a:t>
            </a:r>
            <a:r>
              <a:rPr lang="en-US" sz="2000" dirty="0" smtClean="0">
                <a:solidFill>
                  <a:srgbClr val="6D6E72"/>
                </a:solidFill>
                <a:ea typeface="Times New Roman" charset="0"/>
                <a:cs typeface="Times New Roman" charset="0"/>
              </a:rPr>
              <a:t>Involve </a:t>
            </a:r>
            <a:r>
              <a:rPr lang="en-US" sz="2000" dirty="0">
                <a:solidFill>
                  <a:srgbClr val="6D6E72"/>
                </a:solidFill>
                <a:ea typeface="Times New Roman" charset="0"/>
                <a:cs typeface="Times New Roman" charset="0"/>
              </a:rPr>
              <a:t>the Ministry Leader, if necessary, to help a child refocus </a:t>
            </a:r>
            <a:r>
              <a:rPr lang="en-US" sz="2000" dirty="0" smtClean="0">
                <a:solidFill>
                  <a:srgbClr val="6D6E72"/>
                </a:solidFill>
                <a:ea typeface="Times New Roman" charset="0"/>
                <a:cs typeface="Times New Roman" charset="0"/>
              </a:rPr>
              <a:t>on appropriate </a:t>
            </a:r>
            <a:r>
              <a:rPr lang="en-US" sz="2000" dirty="0">
                <a:solidFill>
                  <a:srgbClr val="6D6E72"/>
                </a:solidFill>
                <a:ea typeface="Times New Roman" charset="0"/>
                <a:cs typeface="Times New Roman" charset="0"/>
              </a:rPr>
              <a:t>behavior.</a:t>
            </a:r>
          </a:p>
          <a:p>
            <a:pPr eaLnBrk="1" hangingPunct="1">
              <a:lnSpc>
                <a:spcPct val="90000"/>
              </a:lnSpc>
              <a:buFontTx/>
              <a:buNone/>
            </a:pPr>
            <a:endParaRPr lang="en-US" sz="2000" dirty="0"/>
          </a:p>
          <a:p>
            <a:pPr eaLnBrk="1" hangingPunct="1">
              <a:lnSpc>
                <a:spcPct val="90000"/>
              </a:lnSpc>
              <a:buFontTx/>
              <a:buNone/>
            </a:pPr>
            <a:endParaRPr lang="en-US" sz="2000" dirty="0"/>
          </a:p>
        </p:txBody>
      </p:sp>
      <p:pic>
        <p:nvPicPr>
          <p:cNvPr id="4" name="Picture 3"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70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170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170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170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170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1709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1709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1709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1"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353653" y="1062639"/>
            <a:ext cx="7861299" cy="1268146"/>
          </a:xfrm>
          <a:noFill/>
        </p:spPr>
        <p:txBody>
          <a:bodyPr>
            <a:noAutofit/>
          </a:bodyPr>
          <a:lstStyle/>
          <a:p>
            <a:pPr algn="l" eaLnBrk="1" hangingPunct="1"/>
            <a:r>
              <a:rPr lang="en-US" sz="4000" dirty="0">
                <a:solidFill>
                  <a:schemeClr val="accent4"/>
                </a:solidFill>
              </a:rPr>
              <a:t>Constructive Discipline-Cont.</a:t>
            </a:r>
          </a:p>
        </p:txBody>
      </p:sp>
      <p:sp>
        <p:nvSpPr>
          <p:cNvPr id="221187" name="Rectangle 3"/>
          <p:cNvSpPr>
            <a:spLocks noGrp="1" noChangeArrowheads="1"/>
          </p:cNvSpPr>
          <p:nvPr>
            <p:ph idx="1"/>
          </p:nvPr>
        </p:nvSpPr>
        <p:spPr>
          <a:xfrm>
            <a:off x="609600" y="2263470"/>
            <a:ext cx="7696200" cy="3886200"/>
          </a:xfrm>
        </p:spPr>
        <p:txBody>
          <a:bodyPr>
            <a:normAutofit/>
          </a:bodyPr>
          <a:lstStyle/>
          <a:p>
            <a:pPr eaLnBrk="1" hangingPunct="1">
              <a:lnSpc>
                <a:spcPct val="90000"/>
              </a:lnSpc>
              <a:buNone/>
            </a:pPr>
            <a:endParaRPr lang="en-US" sz="2000" dirty="0" smtClean="0">
              <a:ea typeface="Times New Roman" charset="0"/>
              <a:cs typeface="Times New Roman" charset="0"/>
            </a:endParaRPr>
          </a:p>
          <a:p>
            <a:pPr eaLnBrk="1" hangingPunct="1">
              <a:lnSpc>
                <a:spcPct val="90000"/>
              </a:lnSpc>
              <a:buClr>
                <a:schemeClr val="accent6"/>
              </a:buClr>
            </a:pPr>
            <a:r>
              <a:rPr lang="en-US" sz="2400" dirty="0">
                <a:solidFill>
                  <a:schemeClr val="tx2"/>
                </a:solidFill>
                <a:ea typeface="Times New Roman" charset="0"/>
                <a:cs typeface="Times New Roman" charset="0"/>
              </a:rPr>
              <a:t>The Ministry Leader will speak with the child about the specific behavior that needs correcting; asking why they were removed from the</a:t>
            </a:r>
            <a:r>
              <a:rPr lang="en-US" sz="2400" dirty="0" smtClean="0">
                <a:solidFill>
                  <a:schemeClr val="tx2"/>
                </a:solidFill>
                <a:ea typeface="Times New Roman" charset="0"/>
                <a:cs typeface="Times New Roman" charset="0"/>
              </a:rPr>
              <a:t> group, </a:t>
            </a:r>
            <a:r>
              <a:rPr lang="en-US" sz="2400" dirty="0">
                <a:solidFill>
                  <a:schemeClr val="tx2"/>
                </a:solidFill>
                <a:ea typeface="Times New Roman" charset="0"/>
                <a:cs typeface="Times New Roman" charset="0"/>
              </a:rPr>
              <a:t>asking if they understand why they cannot allow him/her to use certain </a:t>
            </a:r>
            <a:r>
              <a:rPr lang="en-US" sz="2400" dirty="0" smtClean="0">
                <a:solidFill>
                  <a:schemeClr val="tx2"/>
                </a:solidFill>
                <a:ea typeface="Times New Roman" charset="0"/>
                <a:cs typeface="Times New Roman" charset="0"/>
              </a:rPr>
              <a:t>behavior</a:t>
            </a:r>
            <a:r>
              <a:rPr lang="en-US" sz="2400" dirty="0">
                <a:solidFill>
                  <a:schemeClr val="tx2"/>
                </a:solidFill>
                <a:ea typeface="Times New Roman" charset="0"/>
                <a:cs typeface="Times New Roman" charset="0"/>
              </a:rPr>
              <a:t> </a:t>
            </a:r>
            <a:r>
              <a:rPr lang="en-US" sz="2400" dirty="0" smtClean="0">
                <a:solidFill>
                  <a:schemeClr val="tx2"/>
                </a:solidFill>
                <a:ea typeface="Times New Roman" charset="0"/>
                <a:cs typeface="Times New Roman" charset="0"/>
              </a:rPr>
              <a:t>and </a:t>
            </a:r>
            <a:r>
              <a:rPr lang="en-US" sz="2400" dirty="0">
                <a:solidFill>
                  <a:schemeClr val="tx2"/>
                </a:solidFill>
                <a:ea typeface="Times New Roman" charset="0"/>
                <a:cs typeface="Times New Roman" charset="0"/>
              </a:rPr>
              <a:t>discuss the appropriate behavior.</a:t>
            </a:r>
            <a:r>
              <a:rPr lang="en-US" sz="2400" dirty="0" smtClean="0">
                <a:solidFill>
                  <a:schemeClr val="tx2"/>
                </a:solidFill>
                <a:ea typeface="Times New Roman" charset="0"/>
                <a:cs typeface="Times New Roman" charset="0"/>
              </a:rPr>
              <a:t> </a:t>
            </a:r>
          </a:p>
          <a:p>
            <a:pPr eaLnBrk="1" hangingPunct="1">
              <a:lnSpc>
                <a:spcPct val="90000"/>
              </a:lnSpc>
              <a:buClr>
                <a:schemeClr val="accent6"/>
              </a:buClr>
            </a:pPr>
            <a:r>
              <a:rPr lang="en-US" sz="2400" dirty="0">
                <a:solidFill>
                  <a:schemeClr val="tx2"/>
                </a:solidFill>
                <a:ea typeface="Times New Roman" charset="0"/>
                <a:cs typeface="Times New Roman" charset="0"/>
              </a:rPr>
              <a:t>The Ministry Leader will determine whether the child will return to the</a:t>
            </a:r>
            <a:r>
              <a:rPr lang="en-US" sz="2400" dirty="0" smtClean="0">
                <a:solidFill>
                  <a:schemeClr val="tx2"/>
                </a:solidFill>
                <a:ea typeface="Times New Roman" charset="0"/>
                <a:cs typeface="Times New Roman" charset="0"/>
              </a:rPr>
              <a:t> group.</a:t>
            </a:r>
            <a:r>
              <a:rPr lang="en-US" sz="2400" dirty="0" smtClean="0">
                <a:solidFill>
                  <a:schemeClr val="tx2"/>
                </a:solidFill>
              </a:rPr>
              <a:t> </a:t>
            </a:r>
            <a:endParaRPr lang="en-US" sz="2400" dirty="0">
              <a:solidFill>
                <a:schemeClr val="tx2"/>
              </a:solidFill>
            </a:endParaRPr>
          </a:p>
        </p:txBody>
      </p:sp>
      <p:pic>
        <p:nvPicPr>
          <p:cNvPr id="4" name="Picture 3"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118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11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039995" y="1582550"/>
            <a:ext cx="8229600" cy="1143000"/>
          </a:xfrm>
          <a:noFill/>
        </p:spPr>
        <p:txBody>
          <a:bodyPr/>
          <a:lstStyle/>
          <a:p>
            <a:pPr eaLnBrk="1" hangingPunct="1"/>
            <a:r>
              <a:rPr lang="en-US" b="1" dirty="0"/>
              <a:t>Foundational Principle </a:t>
            </a:r>
            <a:r>
              <a:rPr lang="en-US" b="1" dirty="0">
                <a:solidFill>
                  <a:schemeClr val="accent2"/>
                </a:solidFill>
              </a:rPr>
              <a:t>5</a:t>
            </a:r>
          </a:p>
        </p:txBody>
      </p:sp>
      <p:sp>
        <p:nvSpPr>
          <p:cNvPr id="193539" name="Rectangle 3"/>
          <p:cNvSpPr>
            <a:spLocks noGrp="1" noChangeArrowheads="1"/>
          </p:cNvSpPr>
          <p:nvPr>
            <p:ph idx="1"/>
          </p:nvPr>
        </p:nvSpPr>
        <p:spPr>
          <a:xfrm>
            <a:off x="838201" y="3084443"/>
            <a:ext cx="7076747" cy="3387189"/>
          </a:xfrm>
        </p:spPr>
        <p:txBody>
          <a:bodyPr/>
          <a:lstStyle/>
          <a:p>
            <a:pPr eaLnBrk="1" hangingPunct="1">
              <a:lnSpc>
                <a:spcPct val="90000"/>
              </a:lnSpc>
              <a:buClr>
                <a:schemeClr val="accent1"/>
              </a:buClr>
            </a:pPr>
            <a:r>
              <a:rPr lang="en-US" sz="3200" b="1" dirty="0"/>
              <a:t>Prompt and Full Reporting</a:t>
            </a:r>
          </a:p>
          <a:p>
            <a:pPr lvl="1" eaLnBrk="1" hangingPunct="1">
              <a:lnSpc>
                <a:spcPct val="90000"/>
              </a:lnSpc>
              <a:buClr>
                <a:schemeClr val="accent4"/>
              </a:buClr>
            </a:pPr>
            <a:r>
              <a:rPr lang="en-US" sz="2400" dirty="0">
                <a:solidFill>
                  <a:schemeClr val="tx2"/>
                </a:solidFill>
              </a:rPr>
              <a:t>Encourage children, youth, and adults to report improper behavior directed toward them.</a:t>
            </a:r>
          </a:p>
          <a:p>
            <a:pPr lvl="1" eaLnBrk="1" hangingPunct="1">
              <a:lnSpc>
                <a:spcPct val="90000"/>
              </a:lnSpc>
              <a:buClr>
                <a:schemeClr val="accent4"/>
              </a:buClr>
            </a:pPr>
            <a:r>
              <a:rPr lang="en-US" sz="2400" dirty="0">
                <a:solidFill>
                  <a:schemeClr val="tx2"/>
                </a:solidFill>
              </a:rPr>
              <a:t>Cooperate fully with local, state, and federal authorities.</a:t>
            </a:r>
          </a:p>
          <a:p>
            <a:pPr lvl="1" eaLnBrk="1" hangingPunct="1">
              <a:lnSpc>
                <a:spcPct val="90000"/>
              </a:lnSpc>
              <a:buClr>
                <a:schemeClr val="accent4"/>
              </a:buClr>
            </a:pPr>
            <a:r>
              <a:rPr lang="en-US" sz="2400" dirty="0">
                <a:solidFill>
                  <a:schemeClr val="tx2"/>
                </a:solidFill>
              </a:rPr>
              <a:t>Determine a proactive status regarding reporting and cooperation.</a:t>
            </a:r>
          </a:p>
        </p:txBody>
      </p:sp>
      <p:grpSp>
        <p:nvGrpSpPr>
          <p:cNvPr id="4" name="Group 3"/>
          <p:cNvGrpSpPr/>
          <p:nvPr/>
        </p:nvGrpSpPr>
        <p:grpSpPr>
          <a:xfrm flipH="1">
            <a:off x="129350" y="106848"/>
            <a:ext cx="6704766" cy="2640063"/>
            <a:chOff x="2158446" y="197233"/>
            <a:chExt cx="6704766" cy="2640063"/>
          </a:xfrm>
        </p:grpSpPr>
        <p:grpSp>
          <p:nvGrpSpPr>
            <p:cNvPr id="5" name="Group 3"/>
            <p:cNvGrpSpPr/>
            <p:nvPr/>
          </p:nvGrpSpPr>
          <p:grpSpPr>
            <a:xfrm>
              <a:off x="4662776"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4119646" y="-1710511"/>
              <a:ext cx="2586608" cy="6508989"/>
              <a:chOff x="-747893" y="851362"/>
              <a:chExt cx="4240413" cy="10460460"/>
            </a:xfrm>
          </p:grpSpPr>
          <p:sp>
            <p:nvSpPr>
              <p:cNvPr id="8" name="Oval 7"/>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35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935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935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4801" y="304800"/>
            <a:ext cx="6870700" cy="1295400"/>
          </a:xfrm>
          <a:noFill/>
        </p:spPr>
        <p:txBody>
          <a:bodyPr>
            <a:normAutofit/>
          </a:bodyPr>
          <a:lstStyle/>
          <a:p>
            <a:pPr algn="l" eaLnBrk="1" hangingPunct="1"/>
            <a:r>
              <a:rPr lang="en-US" sz="2900" b="1" dirty="0">
                <a:solidFill>
                  <a:schemeClr val="accent4"/>
                </a:solidFill>
              </a:rPr>
              <a:t>Prompt Reporting: </a:t>
            </a:r>
            <a:r>
              <a:rPr lang="en-US" sz="4000" dirty="0"/>
              <a:t/>
            </a:r>
            <a:br>
              <a:rPr lang="en-US" sz="4000" dirty="0"/>
            </a:br>
            <a:r>
              <a:rPr lang="en-US" sz="4000" dirty="0">
                <a:solidFill>
                  <a:schemeClr val="accent5"/>
                </a:solidFill>
              </a:rPr>
              <a:t>The First R is “Recognize”</a:t>
            </a:r>
          </a:p>
        </p:txBody>
      </p:sp>
      <p:sp>
        <p:nvSpPr>
          <p:cNvPr id="194563" name="Rectangle 3"/>
          <p:cNvSpPr>
            <a:spLocks noGrp="1" noChangeArrowheads="1"/>
          </p:cNvSpPr>
          <p:nvPr>
            <p:ph idx="1"/>
          </p:nvPr>
        </p:nvSpPr>
        <p:spPr>
          <a:xfrm>
            <a:off x="685800" y="2362200"/>
            <a:ext cx="7696200" cy="2819400"/>
          </a:xfrm>
        </p:spPr>
        <p:txBody>
          <a:bodyPr>
            <a:normAutofit/>
          </a:bodyPr>
          <a:lstStyle/>
          <a:p>
            <a:pPr eaLnBrk="1" hangingPunct="1">
              <a:buFontTx/>
              <a:buNone/>
            </a:pPr>
            <a:r>
              <a:rPr lang="en-US" sz="3200" dirty="0"/>
              <a:t>Young people need to be able to </a:t>
            </a:r>
            <a:r>
              <a:rPr lang="en-US" sz="3200" b="1" dirty="0"/>
              <a:t>RECOGNIZE </a:t>
            </a:r>
            <a:r>
              <a:rPr lang="en-US" sz="3200" dirty="0"/>
              <a:t>situations that place them at risk of abuse, how abusers might operate, and that anyone can be an abuser.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6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04801" y="172772"/>
            <a:ext cx="6870700" cy="1600200"/>
          </a:xfrm>
          <a:noFill/>
        </p:spPr>
        <p:txBody>
          <a:bodyPr>
            <a:normAutofit/>
          </a:bodyPr>
          <a:lstStyle/>
          <a:p>
            <a:pPr algn="l" eaLnBrk="1" hangingPunct="1"/>
            <a:r>
              <a:rPr lang="en-US" sz="2900" b="1" dirty="0">
                <a:solidFill>
                  <a:schemeClr val="accent4"/>
                </a:solidFill>
              </a:rPr>
              <a:t>Prompt Reporting:</a:t>
            </a:r>
            <a:r>
              <a:rPr lang="en-US" sz="3600" dirty="0"/>
              <a:t/>
            </a:r>
            <a:br>
              <a:rPr lang="en-US" sz="3600" dirty="0"/>
            </a:br>
            <a:r>
              <a:rPr lang="en-US" sz="4000" dirty="0">
                <a:solidFill>
                  <a:schemeClr val="accent2"/>
                </a:solidFill>
              </a:rPr>
              <a:t>The Second R is “Resist”</a:t>
            </a:r>
          </a:p>
        </p:txBody>
      </p:sp>
      <p:sp>
        <p:nvSpPr>
          <p:cNvPr id="196611" name="Rectangle 3"/>
          <p:cNvSpPr>
            <a:spLocks noGrp="1" noChangeArrowheads="1"/>
          </p:cNvSpPr>
          <p:nvPr>
            <p:ph idx="1"/>
          </p:nvPr>
        </p:nvSpPr>
        <p:spPr>
          <a:xfrm>
            <a:off x="685800" y="2438400"/>
            <a:ext cx="7696200" cy="1828800"/>
          </a:xfrm>
        </p:spPr>
        <p:txBody>
          <a:bodyPr>
            <a:normAutofit/>
          </a:bodyPr>
          <a:lstStyle/>
          <a:p>
            <a:pPr eaLnBrk="1" hangingPunct="1">
              <a:buFontTx/>
              <a:buNone/>
            </a:pPr>
            <a:r>
              <a:rPr lang="en-US" sz="3200" dirty="0"/>
              <a:t>Young people need to know that if they </a:t>
            </a:r>
            <a:r>
              <a:rPr lang="en-US" sz="3200" b="1" dirty="0"/>
              <a:t>RESIST</a:t>
            </a:r>
            <a:r>
              <a:rPr lang="en-US" sz="3200" dirty="0"/>
              <a:t>, most would-be abusers will leave them alone.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66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84165" y="331586"/>
            <a:ext cx="8574087" cy="1329265"/>
          </a:xfrm>
          <a:noFill/>
        </p:spPr>
        <p:txBody>
          <a:bodyPr>
            <a:normAutofit/>
          </a:bodyPr>
          <a:lstStyle/>
          <a:p>
            <a:pPr algn="l" eaLnBrk="1" hangingPunct="1"/>
            <a:r>
              <a:rPr lang="en-US" sz="2900" b="1" dirty="0">
                <a:solidFill>
                  <a:schemeClr val="accent4"/>
                </a:solidFill>
              </a:rPr>
              <a:t>Prompt Reporting:</a:t>
            </a:r>
            <a:r>
              <a:rPr lang="en-US" sz="4000" dirty="0"/>
              <a:t/>
            </a:r>
            <a:br>
              <a:rPr lang="en-US" sz="4000" dirty="0"/>
            </a:br>
            <a:r>
              <a:rPr lang="en-US" sz="4000" dirty="0">
                <a:solidFill>
                  <a:schemeClr val="accent2"/>
                </a:solidFill>
              </a:rPr>
              <a:t>The Third R is “Reporting”</a:t>
            </a:r>
          </a:p>
        </p:txBody>
      </p:sp>
      <p:sp>
        <p:nvSpPr>
          <p:cNvPr id="200707" name="Rectangle 3"/>
          <p:cNvSpPr>
            <a:spLocks noGrp="1" noChangeArrowheads="1"/>
          </p:cNvSpPr>
          <p:nvPr>
            <p:ph idx="1"/>
          </p:nvPr>
        </p:nvSpPr>
        <p:spPr>
          <a:xfrm>
            <a:off x="685800" y="2209800"/>
            <a:ext cx="8153400" cy="3679950"/>
          </a:xfrm>
        </p:spPr>
        <p:txBody>
          <a:bodyPr>
            <a:normAutofit/>
          </a:bodyPr>
          <a:lstStyle/>
          <a:p>
            <a:pPr eaLnBrk="1" hangingPunct="1">
              <a:buClr>
                <a:schemeClr val="accent3"/>
              </a:buClr>
            </a:pPr>
            <a:r>
              <a:rPr lang="en-US" sz="2800" dirty="0">
                <a:solidFill>
                  <a:schemeClr val="accent1"/>
                </a:solidFill>
              </a:rPr>
              <a:t>Young people need to know the importance of </a:t>
            </a:r>
            <a:r>
              <a:rPr lang="en-US" sz="2800" b="1" dirty="0">
                <a:solidFill>
                  <a:schemeClr val="accent1"/>
                </a:solidFill>
              </a:rPr>
              <a:t>REPORTING </a:t>
            </a:r>
            <a:r>
              <a:rPr lang="en-US" sz="2800" dirty="0">
                <a:solidFill>
                  <a:schemeClr val="accent1"/>
                </a:solidFill>
              </a:rPr>
              <a:t>any attempted or actual abuse.</a:t>
            </a:r>
          </a:p>
          <a:p>
            <a:pPr eaLnBrk="1" hangingPunct="1">
              <a:buClr>
                <a:schemeClr val="accent3"/>
              </a:buClr>
            </a:pPr>
            <a:r>
              <a:rPr lang="en-US" sz="2800" dirty="0">
                <a:solidFill>
                  <a:schemeClr val="accent1"/>
                </a:solidFill>
              </a:rPr>
              <a:t>Report any situation to one of the Church Staff</a:t>
            </a:r>
            <a:r>
              <a:rPr lang="en-US" sz="2800" dirty="0" smtClean="0">
                <a:solidFill>
                  <a:schemeClr val="accent1"/>
                </a:solidFill>
              </a:rPr>
              <a:t>.</a:t>
            </a:r>
          </a:p>
          <a:p>
            <a:pPr eaLnBrk="1" hangingPunct="1">
              <a:buClr>
                <a:schemeClr val="accent3"/>
              </a:buClr>
            </a:pPr>
            <a:r>
              <a:rPr lang="en-US" sz="2800" dirty="0" smtClean="0">
                <a:solidFill>
                  <a:schemeClr val="accent1"/>
                </a:solidFill>
              </a:rPr>
              <a:t>Young people need to be reassured that they will not be blamed for what may have occurred.</a:t>
            </a:r>
            <a:endParaRPr lang="en-US" sz="2800" dirty="0">
              <a:solidFill>
                <a:schemeClr val="accent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07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07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07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360" y="1397800"/>
            <a:ext cx="8229600" cy="1143000"/>
          </a:xfrm>
        </p:spPr>
        <p:txBody>
          <a:bodyPr>
            <a:normAutofit/>
          </a:bodyPr>
          <a:lstStyle/>
          <a:p>
            <a:r>
              <a:rPr lang="en-US" sz="5400" b="1" dirty="0" smtClean="0"/>
              <a:t>Purpose</a:t>
            </a:r>
            <a:endParaRPr lang="en-US" sz="5400" b="1" dirty="0"/>
          </a:p>
        </p:txBody>
      </p:sp>
      <p:sp>
        <p:nvSpPr>
          <p:cNvPr id="3" name="Content Placeholder 2"/>
          <p:cNvSpPr>
            <a:spLocks noGrp="1"/>
          </p:cNvSpPr>
          <p:nvPr>
            <p:ph idx="1"/>
          </p:nvPr>
        </p:nvSpPr>
        <p:spPr>
          <a:xfrm>
            <a:off x="461792" y="2667072"/>
            <a:ext cx="8229600" cy="2489129"/>
          </a:xfrm>
        </p:spPr>
        <p:txBody>
          <a:bodyPr>
            <a:normAutofit/>
          </a:bodyPr>
          <a:lstStyle/>
          <a:p>
            <a:pPr>
              <a:buClr>
                <a:schemeClr val="accent5"/>
              </a:buClr>
            </a:pPr>
            <a:r>
              <a:rPr lang="en-US" sz="2400" dirty="0" smtClean="0"/>
              <a:t>Educate the Church on reducing</a:t>
            </a:r>
          </a:p>
          <a:p>
            <a:pPr>
              <a:buClr>
                <a:schemeClr val="accent5"/>
              </a:buClr>
              <a:buNone/>
            </a:pPr>
            <a:r>
              <a:rPr lang="en-US" sz="2400" dirty="0" smtClean="0"/>
              <a:t>	the risk of child abuse in programs of ministry</a:t>
            </a:r>
          </a:p>
          <a:p>
            <a:pPr>
              <a:buClr>
                <a:schemeClr val="accent5"/>
              </a:buClr>
            </a:pPr>
            <a:endParaRPr lang="en-US" sz="2400" dirty="0" smtClean="0"/>
          </a:p>
          <a:p>
            <a:pPr>
              <a:buClr>
                <a:schemeClr val="accent5"/>
              </a:buClr>
            </a:pPr>
            <a:r>
              <a:rPr lang="en-US" sz="2400" dirty="0" smtClean="0"/>
              <a:t>Screen, select, and register all people</a:t>
            </a:r>
          </a:p>
          <a:p>
            <a:pPr>
              <a:buClr>
                <a:schemeClr val="accent5"/>
              </a:buClr>
              <a:buNone/>
            </a:pPr>
            <a:r>
              <a:rPr lang="en-US" sz="2400" dirty="0" smtClean="0"/>
              <a:t>	who serve children and youth in the church</a:t>
            </a:r>
          </a:p>
        </p:txBody>
      </p:sp>
      <p:grpSp>
        <p:nvGrpSpPr>
          <p:cNvPr id="5" name="Group 4"/>
          <p:cNvGrpSpPr/>
          <p:nvPr/>
        </p:nvGrpSpPr>
        <p:grpSpPr>
          <a:xfrm>
            <a:off x="4846678" y="106848"/>
            <a:ext cx="4200450" cy="4648076"/>
            <a:chOff x="4662765" y="197233"/>
            <a:chExt cx="4200450" cy="4648076"/>
          </a:xfrm>
        </p:grpSpPr>
        <p:grpSp>
          <p:nvGrpSpPr>
            <p:cNvPr id="6" name="Group 3"/>
            <p:cNvGrpSpPr/>
            <p:nvPr/>
          </p:nvGrpSpPr>
          <p:grpSpPr>
            <a:xfrm>
              <a:off x="4662766" y="197233"/>
              <a:ext cx="4200444" cy="1844341"/>
              <a:chOff x="1332285" y="381657"/>
              <a:chExt cx="6886094" cy="3023559"/>
            </a:xfrm>
          </p:grpSpPr>
          <p:sp>
            <p:nvSpPr>
              <p:cNvPr id="16" name="Oval 15"/>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 name="Group 13"/>
            <p:cNvGrpSpPr/>
            <p:nvPr/>
          </p:nvGrpSpPr>
          <p:grpSpPr>
            <a:xfrm rot="16200000" flipH="1" flipV="1">
              <a:off x="6364173" y="2373743"/>
              <a:ext cx="3325738" cy="1617397"/>
              <a:chOff x="1332285" y="580882"/>
              <a:chExt cx="5452119" cy="2599284"/>
            </a:xfrm>
          </p:grpSpPr>
          <p:sp>
            <p:nvSpPr>
              <p:cNvPr id="9" name="Oval 8"/>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4866402" y="909506"/>
                <a:ext cx="907074"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3824122" y="1819560"/>
                <a:ext cx="907074"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6204132" y="851365"/>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038981" y="580882"/>
                <a:ext cx="1238677" cy="1238676"/>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Oval 7"/>
            <p:cNvSpPr/>
            <p:nvPr/>
          </p:nvSpPr>
          <p:spPr>
            <a:xfrm rot="16200000" flipH="1" flipV="1">
              <a:off x="7643387" y="4161299"/>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4" name="Picture 23" descr="familyfirstfornewsite.jpg"/>
          <p:cNvPicPr>
            <a:picLocks noChangeAspect="1"/>
          </p:cNvPicPr>
          <p:nvPr/>
        </p:nvPicPr>
        <p:blipFill>
          <a:blip r:embed="rId2">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984175" y="1498974"/>
            <a:ext cx="8229600" cy="1143000"/>
          </a:xfrm>
          <a:noFill/>
        </p:spPr>
        <p:txBody>
          <a:bodyPr/>
          <a:lstStyle/>
          <a:p>
            <a:pPr eaLnBrk="1" hangingPunct="1"/>
            <a:r>
              <a:rPr lang="en-US" b="1" dirty="0"/>
              <a:t>Foundational Principle </a:t>
            </a:r>
            <a:r>
              <a:rPr lang="en-US" b="1" dirty="0">
                <a:solidFill>
                  <a:schemeClr val="accent2"/>
                </a:solidFill>
              </a:rPr>
              <a:t>6</a:t>
            </a:r>
          </a:p>
        </p:txBody>
      </p:sp>
      <p:sp>
        <p:nvSpPr>
          <p:cNvPr id="204803" name="Rectangle 3"/>
          <p:cNvSpPr>
            <a:spLocks noGrp="1" noChangeArrowheads="1"/>
          </p:cNvSpPr>
          <p:nvPr>
            <p:ph idx="1"/>
          </p:nvPr>
        </p:nvSpPr>
        <p:spPr>
          <a:xfrm>
            <a:off x="685800" y="2788773"/>
            <a:ext cx="7696200" cy="3715073"/>
          </a:xfrm>
        </p:spPr>
        <p:txBody>
          <a:bodyPr>
            <a:normAutofit lnSpcReduction="10000"/>
          </a:bodyPr>
          <a:lstStyle/>
          <a:p>
            <a:pPr eaLnBrk="1" hangingPunct="1">
              <a:buClr>
                <a:schemeClr val="accent1"/>
              </a:buClr>
            </a:pPr>
            <a:r>
              <a:rPr lang="en-US" sz="3200" b="1" dirty="0"/>
              <a:t>Swift </a:t>
            </a:r>
            <a:r>
              <a:rPr lang="en-US" sz="3200" b="1" dirty="0" smtClean="0"/>
              <a:t>Action</a:t>
            </a:r>
            <a:endParaRPr lang="en-US" sz="1400" dirty="0" smtClean="0"/>
          </a:p>
          <a:p>
            <a:pPr lvl="1" eaLnBrk="1" hangingPunct="1">
              <a:buClr>
                <a:schemeClr val="accent4">
                  <a:lumMod val="60000"/>
                  <a:lumOff val="40000"/>
                </a:schemeClr>
              </a:buClr>
            </a:pPr>
            <a:r>
              <a:rPr lang="en-US" sz="2400" dirty="0">
                <a:solidFill>
                  <a:schemeClr val="tx2"/>
                </a:solidFill>
              </a:rPr>
              <a:t>Respond quickly to allegations of child abuse</a:t>
            </a:r>
            <a:r>
              <a:rPr lang="en-US" sz="2400" dirty="0" smtClean="0">
                <a:solidFill>
                  <a:schemeClr val="tx2"/>
                </a:solidFill>
              </a:rPr>
              <a:t>.</a:t>
            </a:r>
          </a:p>
          <a:p>
            <a:pPr lvl="1" eaLnBrk="1" hangingPunct="1">
              <a:buClr>
                <a:schemeClr val="accent4">
                  <a:lumMod val="60000"/>
                  <a:lumOff val="40000"/>
                </a:schemeClr>
              </a:buClr>
            </a:pPr>
            <a:r>
              <a:rPr lang="en-US" sz="2400" dirty="0">
                <a:solidFill>
                  <a:schemeClr val="tx2"/>
                </a:solidFill>
              </a:rPr>
              <a:t>Children’s/Youth workers who suspect abuse or who receive information about abuse are </a:t>
            </a:r>
            <a:r>
              <a:rPr lang="en-US" sz="2400" b="1" dirty="0">
                <a:solidFill>
                  <a:schemeClr val="tx2"/>
                </a:solidFill>
              </a:rPr>
              <a:t>REQUIRED </a:t>
            </a:r>
            <a:r>
              <a:rPr lang="en-US" sz="2400" dirty="0">
                <a:solidFill>
                  <a:schemeClr val="tx2"/>
                </a:solidFill>
              </a:rPr>
              <a:t>to inform the pastor and/or Ministry Leader</a:t>
            </a:r>
            <a:r>
              <a:rPr lang="en-US" sz="2400" dirty="0" smtClean="0">
                <a:solidFill>
                  <a:schemeClr val="tx2"/>
                </a:solidFill>
              </a:rPr>
              <a:t>.</a:t>
            </a:r>
          </a:p>
          <a:p>
            <a:pPr lvl="1">
              <a:buClr>
                <a:schemeClr val="accent4">
                  <a:lumMod val="60000"/>
                  <a:lumOff val="40000"/>
                </a:schemeClr>
              </a:buClr>
            </a:pPr>
            <a:r>
              <a:rPr lang="en-US" sz="2400" dirty="0" smtClean="0">
                <a:solidFill>
                  <a:schemeClr val="tx2"/>
                </a:solidFill>
              </a:rPr>
              <a:t>Removing the alleged offender is primarily a means of protection for both the child and the adult during the investigation.</a:t>
            </a:r>
          </a:p>
          <a:p>
            <a:pPr lvl="1" eaLnBrk="1" hangingPunct="1">
              <a:buClr>
                <a:schemeClr val="accent4">
                  <a:lumMod val="60000"/>
                  <a:lumOff val="40000"/>
                </a:schemeClr>
              </a:buClr>
            </a:pPr>
            <a:endParaRPr lang="en-US" sz="2400" dirty="0" smtClean="0">
              <a:solidFill>
                <a:schemeClr val="tx2"/>
              </a:solidFill>
            </a:endParaRPr>
          </a:p>
          <a:p>
            <a:pPr lvl="1" eaLnBrk="1" hangingPunct="1">
              <a:buFontTx/>
              <a:buNone/>
            </a:pPr>
            <a:endParaRPr lang="en-US" sz="2400" dirty="0"/>
          </a:p>
          <a:p>
            <a:pPr lvl="1" eaLnBrk="1" hangingPunct="1">
              <a:buFontTx/>
              <a:buNone/>
            </a:pPr>
            <a:endParaRPr lang="en-US" sz="2400" dirty="0"/>
          </a:p>
        </p:txBody>
      </p:sp>
      <p:grpSp>
        <p:nvGrpSpPr>
          <p:cNvPr id="4" name="Group 3"/>
          <p:cNvGrpSpPr/>
          <p:nvPr/>
        </p:nvGrpSpPr>
        <p:grpSpPr>
          <a:xfrm flipH="1">
            <a:off x="129350" y="106848"/>
            <a:ext cx="6704766" cy="2640063"/>
            <a:chOff x="2158446" y="197233"/>
            <a:chExt cx="6704766" cy="2640063"/>
          </a:xfrm>
        </p:grpSpPr>
        <p:grpSp>
          <p:nvGrpSpPr>
            <p:cNvPr id="5" name="Group 3"/>
            <p:cNvGrpSpPr/>
            <p:nvPr/>
          </p:nvGrpSpPr>
          <p:grpSpPr>
            <a:xfrm>
              <a:off x="4662776"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4119646" y="-1710511"/>
              <a:ext cx="2586608" cy="6508989"/>
              <a:chOff x="-747893" y="851362"/>
              <a:chExt cx="4240413" cy="10460460"/>
            </a:xfrm>
          </p:grpSpPr>
          <p:sp>
            <p:nvSpPr>
              <p:cNvPr id="8" name="Oval 7"/>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0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48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80994" y="1459711"/>
            <a:ext cx="6584427" cy="1854330"/>
          </a:xfrm>
          <a:noFill/>
        </p:spPr>
        <p:txBody>
          <a:bodyPr>
            <a:normAutofit/>
          </a:bodyPr>
          <a:lstStyle/>
          <a:p>
            <a:r>
              <a:rPr lang="en-US" sz="2400" dirty="0" smtClean="0">
                <a:solidFill>
                  <a:schemeClr val="accent2"/>
                </a:solidFill>
              </a:rPr>
              <a:t>These are specific resistance methods adopted by the United Nations in 1989.</a:t>
            </a:r>
            <a:br>
              <a:rPr lang="en-US" sz="2400" dirty="0" smtClean="0">
                <a:solidFill>
                  <a:schemeClr val="accent2"/>
                </a:solidFill>
              </a:rPr>
            </a:br>
            <a:endParaRPr lang="en-US" sz="2400" dirty="0">
              <a:solidFill>
                <a:schemeClr val="accent2"/>
              </a:solidFill>
            </a:endParaRPr>
          </a:p>
        </p:txBody>
      </p:sp>
      <p:sp>
        <p:nvSpPr>
          <p:cNvPr id="202755" name="Rectangle 3"/>
          <p:cNvSpPr>
            <a:spLocks noGrp="1" noChangeArrowheads="1"/>
          </p:cNvSpPr>
          <p:nvPr>
            <p:ph idx="1"/>
          </p:nvPr>
        </p:nvSpPr>
        <p:spPr>
          <a:xfrm>
            <a:off x="669636" y="2845257"/>
            <a:ext cx="7076747" cy="3293793"/>
          </a:xfrm>
        </p:spPr>
        <p:txBody>
          <a:bodyPr>
            <a:normAutofit/>
          </a:bodyPr>
          <a:lstStyle/>
          <a:p>
            <a:pPr eaLnBrk="1" hangingPunct="1">
              <a:buClr>
                <a:schemeClr val="accent1"/>
              </a:buClr>
            </a:pPr>
            <a:r>
              <a:rPr lang="en-US" sz="2400" dirty="0">
                <a:solidFill>
                  <a:schemeClr val="tx2"/>
                </a:solidFill>
              </a:rPr>
              <a:t>Trust their own instincts and feelings.</a:t>
            </a:r>
          </a:p>
          <a:p>
            <a:pPr eaLnBrk="1" hangingPunct="1">
              <a:buClr>
                <a:schemeClr val="accent1"/>
              </a:buClr>
            </a:pPr>
            <a:r>
              <a:rPr lang="en-US" sz="2400" dirty="0">
                <a:solidFill>
                  <a:schemeClr val="tx2"/>
                </a:solidFill>
              </a:rPr>
              <a:t>Expect privacy.</a:t>
            </a:r>
          </a:p>
          <a:p>
            <a:pPr eaLnBrk="1" hangingPunct="1">
              <a:buClr>
                <a:schemeClr val="accent1"/>
              </a:buClr>
            </a:pPr>
            <a:r>
              <a:rPr lang="en-US" sz="2400" dirty="0">
                <a:solidFill>
                  <a:schemeClr val="tx2"/>
                </a:solidFill>
              </a:rPr>
              <a:t>Withhold information that could place them in danger.</a:t>
            </a:r>
          </a:p>
          <a:p>
            <a:pPr eaLnBrk="1" hangingPunct="1">
              <a:buClr>
                <a:schemeClr val="accent1"/>
              </a:buClr>
            </a:pPr>
            <a:r>
              <a:rPr lang="en-US" sz="2400" dirty="0">
                <a:solidFill>
                  <a:schemeClr val="tx2"/>
                </a:solidFill>
              </a:rPr>
              <a:t>Refuse gifts.</a:t>
            </a:r>
          </a:p>
          <a:p>
            <a:pPr eaLnBrk="1" hangingPunct="1">
              <a:buClr>
                <a:schemeClr val="accent1"/>
              </a:buClr>
            </a:pPr>
            <a:r>
              <a:rPr lang="en-US" sz="2400" dirty="0">
                <a:solidFill>
                  <a:schemeClr val="tx2"/>
                </a:solidFill>
              </a:rPr>
              <a:t>Say “no” to unwanted touching or affection.</a:t>
            </a:r>
          </a:p>
        </p:txBody>
      </p:sp>
      <p:grpSp>
        <p:nvGrpSpPr>
          <p:cNvPr id="4" name="Group 3"/>
          <p:cNvGrpSpPr/>
          <p:nvPr/>
        </p:nvGrpSpPr>
        <p:grpSpPr>
          <a:xfrm>
            <a:off x="4846678" y="106848"/>
            <a:ext cx="4200450" cy="4648076"/>
            <a:chOff x="4662765" y="197233"/>
            <a:chExt cx="4200450" cy="4648076"/>
          </a:xfrm>
        </p:grpSpPr>
        <p:grpSp>
          <p:nvGrpSpPr>
            <p:cNvPr id="5" name="Group 3"/>
            <p:cNvGrpSpPr/>
            <p:nvPr/>
          </p:nvGrpSpPr>
          <p:grpSpPr>
            <a:xfrm>
              <a:off x="4662770"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6364173" y="2373747"/>
              <a:ext cx="3325738" cy="1617397"/>
              <a:chOff x="1332285" y="580882"/>
              <a:chExt cx="5452119" cy="2599284"/>
            </a:xfrm>
          </p:grpSpPr>
          <p:sp>
            <p:nvSpPr>
              <p:cNvPr id="8" name="Oval 7"/>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866402" y="909506"/>
                <a:ext cx="907074"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3824122" y="1819560"/>
                <a:ext cx="907074"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6204132" y="851365"/>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3038981" y="580882"/>
                <a:ext cx="1238677" cy="1238676"/>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7643387" y="4161299"/>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3" name="Rectangle 22"/>
          <p:cNvSpPr/>
          <p:nvPr/>
        </p:nvSpPr>
        <p:spPr>
          <a:xfrm>
            <a:off x="346507" y="1150998"/>
            <a:ext cx="5850230" cy="677108"/>
          </a:xfrm>
          <a:prstGeom prst="rect">
            <a:avLst/>
          </a:prstGeom>
        </p:spPr>
        <p:txBody>
          <a:bodyPr wrap="square">
            <a:spAutoFit/>
          </a:bodyPr>
          <a:lstStyle/>
          <a:p>
            <a:r>
              <a:rPr lang="en-US" sz="3800" b="1" dirty="0" smtClean="0"/>
              <a:t>The Child’s Bill of Rights</a:t>
            </a:r>
            <a:endParaRPr lang="en-US" sz="38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27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275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0275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027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4"/>
          <p:cNvSpPr>
            <a:spLocks noGrp="1" noChangeArrowheads="1"/>
          </p:cNvSpPr>
          <p:nvPr>
            <p:ph type="title"/>
          </p:nvPr>
        </p:nvSpPr>
        <p:spPr>
          <a:xfrm>
            <a:off x="134026" y="1632061"/>
            <a:ext cx="7268229" cy="1114854"/>
          </a:xfrm>
          <a:noFill/>
        </p:spPr>
        <p:txBody>
          <a:bodyPr>
            <a:normAutofit/>
          </a:bodyPr>
          <a:lstStyle/>
          <a:p>
            <a:pPr eaLnBrk="1" hangingPunct="1"/>
            <a:r>
              <a:rPr lang="en-US" sz="3600" b="1" dirty="0"/>
              <a:t>The Child’s Bill of Rights</a:t>
            </a:r>
            <a:r>
              <a:rPr lang="en-US" sz="3600" b="1" dirty="0" smtClean="0"/>
              <a:t> – Cont.</a:t>
            </a:r>
            <a:endParaRPr lang="en-US" sz="3600" b="1" dirty="0"/>
          </a:p>
        </p:txBody>
      </p:sp>
      <p:sp>
        <p:nvSpPr>
          <p:cNvPr id="203779" name="Rectangle 3"/>
          <p:cNvSpPr>
            <a:spLocks noGrp="1" noChangeArrowheads="1"/>
          </p:cNvSpPr>
          <p:nvPr>
            <p:ph idx="1"/>
          </p:nvPr>
        </p:nvSpPr>
        <p:spPr>
          <a:xfrm>
            <a:off x="461151" y="2750505"/>
            <a:ext cx="7696200" cy="2734506"/>
          </a:xfrm>
        </p:spPr>
        <p:txBody>
          <a:bodyPr>
            <a:normAutofit/>
          </a:bodyPr>
          <a:lstStyle/>
          <a:p>
            <a:pPr eaLnBrk="1" hangingPunct="1">
              <a:lnSpc>
                <a:spcPct val="90000"/>
              </a:lnSpc>
              <a:buClr>
                <a:schemeClr val="accent1"/>
              </a:buClr>
            </a:pPr>
            <a:r>
              <a:rPr lang="en-US" sz="2400" dirty="0">
                <a:solidFill>
                  <a:schemeClr val="tx2"/>
                </a:solidFill>
              </a:rPr>
              <a:t>Say “no” to inappropriate demands and requests from others.</a:t>
            </a:r>
          </a:p>
          <a:p>
            <a:pPr eaLnBrk="1" hangingPunct="1">
              <a:lnSpc>
                <a:spcPct val="90000"/>
              </a:lnSpc>
              <a:buClr>
                <a:schemeClr val="accent1"/>
              </a:buClr>
            </a:pPr>
            <a:r>
              <a:rPr lang="en-US" sz="2400" dirty="0">
                <a:solidFill>
                  <a:schemeClr val="tx2"/>
                </a:solidFill>
              </a:rPr>
              <a:t>Be rude and unhelpful if the situation warrants.</a:t>
            </a:r>
          </a:p>
          <a:p>
            <a:pPr eaLnBrk="1" hangingPunct="1">
              <a:lnSpc>
                <a:spcPct val="90000"/>
              </a:lnSpc>
              <a:buClr>
                <a:schemeClr val="accent1"/>
              </a:buClr>
            </a:pPr>
            <a:r>
              <a:rPr lang="en-US" sz="2400" dirty="0">
                <a:solidFill>
                  <a:schemeClr val="tx2"/>
                </a:solidFill>
              </a:rPr>
              <a:t>Run, scream, or make a scene.</a:t>
            </a:r>
          </a:p>
          <a:p>
            <a:pPr eaLnBrk="1" hangingPunct="1">
              <a:lnSpc>
                <a:spcPct val="90000"/>
              </a:lnSpc>
              <a:buClr>
                <a:schemeClr val="accent1"/>
              </a:buClr>
            </a:pPr>
            <a:r>
              <a:rPr lang="en-US" sz="2400" dirty="0">
                <a:solidFill>
                  <a:schemeClr val="tx2"/>
                </a:solidFill>
              </a:rPr>
              <a:t>Physically fight off unwanted advances.</a:t>
            </a:r>
          </a:p>
          <a:p>
            <a:pPr eaLnBrk="1" hangingPunct="1">
              <a:lnSpc>
                <a:spcPct val="90000"/>
              </a:lnSpc>
              <a:buClr>
                <a:schemeClr val="accent1"/>
              </a:buClr>
            </a:pPr>
            <a:r>
              <a:rPr lang="en-US" sz="2400" dirty="0">
                <a:solidFill>
                  <a:schemeClr val="tx2"/>
                </a:solidFill>
              </a:rPr>
              <a:t>Call for help.</a:t>
            </a:r>
          </a:p>
        </p:txBody>
      </p:sp>
      <p:grpSp>
        <p:nvGrpSpPr>
          <p:cNvPr id="4" name="Group 3"/>
          <p:cNvGrpSpPr/>
          <p:nvPr/>
        </p:nvGrpSpPr>
        <p:grpSpPr>
          <a:xfrm>
            <a:off x="4846678" y="106848"/>
            <a:ext cx="4200450" cy="4648076"/>
            <a:chOff x="4662765" y="197233"/>
            <a:chExt cx="4200450" cy="4648076"/>
          </a:xfrm>
        </p:grpSpPr>
        <p:grpSp>
          <p:nvGrpSpPr>
            <p:cNvPr id="5" name="Group 3"/>
            <p:cNvGrpSpPr/>
            <p:nvPr/>
          </p:nvGrpSpPr>
          <p:grpSpPr>
            <a:xfrm>
              <a:off x="4662772"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6364173" y="2373749"/>
              <a:ext cx="3325738" cy="1617397"/>
              <a:chOff x="1332285" y="580882"/>
              <a:chExt cx="5452119" cy="2599284"/>
            </a:xfrm>
          </p:grpSpPr>
          <p:sp>
            <p:nvSpPr>
              <p:cNvPr id="8" name="Oval 7"/>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866402" y="909506"/>
                <a:ext cx="907074"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3824122" y="1819560"/>
                <a:ext cx="907074"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6204132" y="851365"/>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3038981" y="580882"/>
                <a:ext cx="1238677" cy="1238676"/>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7643387" y="4161299"/>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37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37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37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37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37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type="title"/>
          </p:nvPr>
        </p:nvSpPr>
        <p:spPr>
          <a:xfrm>
            <a:off x="722850" y="1839180"/>
            <a:ext cx="6870700" cy="838200"/>
          </a:xfrm>
          <a:noFill/>
        </p:spPr>
        <p:txBody>
          <a:bodyPr>
            <a:normAutofit/>
          </a:bodyPr>
          <a:lstStyle/>
          <a:p>
            <a:pPr eaLnBrk="1" hangingPunct="1"/>
            <a:r>
              <a:rPr lang="en-US" sz="4000" b="1" dirty="0"/>
              <a:t>Legal</a:t>
            </a:r>
            <a:r>
              <a:rPr lang="en-US" sz="4000" b="1" dirty="0" smtClean="0"/>
              <a:t> Responsibilities</a:t>
            </a:r>
            <a:endParaRPr lang="en-US" sz="4000" b="1" dirty="0"/>
          </a:p>
        </p:txBody>
      </p:sp>
      <p:sp>
        <p:nvSpPr>
          <p:cNvPr id="205827" name="Rectangle 3"/>
          <p:cNvSpPr>
            <a:spLocks noGrp="1" noChangeArrowheads="1"/>
          </p:cNvSpPr>
          <p:nvPr>
            <p:ph idx="1"/>
          </p:nvPr>
        </p:nvSpPr>
        <p:spPr>
          <a:xfrm>
            <a:off x="609600" y="3009270"/>
            <a:ext cx="8077200" cy="2743200"/>
          </a:xfrm>
        </p:spPr>
        <p:txBody>
          <a:bodyPr>
            <a:normAutofit fontScale="92500" lnSpcReduction="10000"/>
          </a:bodyPr>
          <a:lstStyle/>
          <a:p>
            <a:pPr algn="ctr" eaLnBrk="1" hangingPunct="1">
              <a:buFontTx/>
              <a:buNone/>
            </a:pPr>
            <a:r>
              <a:rPr lang="en-US" dirty="0">
                <a:solidFill>
                  <a:srgbClr val="6D6E72"/>
                </a:solidFill>
              </a:rPr>
              <a:t>All states have laws requiring the reporting of suspected abuse; know the requirements for</a:t>
            </a:r>
            <a:r>
              <a:rPr lang="en-US" dirty="0" smtClean="0">
                <a:solidFill>
                  <a:srgbClr val="6D6E72"/>
                </a:solidFill>
              </a:rPr>
              <a:t> Ohio and </a:t>
            </a:r>
            <a:r>
              <a:rPr lang="en-US" dirty="0">
                <a:solidFill>
                  <a:srgbClr val="6D6E72"/>
                </a:solidFill>
              </a:rPr>
              <a:t>abide by them</a:t>
            </a:r>
            <a:r>
              <a:rPr lang="en-US" dirty="0" smtClean="0">
                <a:solidFill>
                  <a:srgbClr val="6D6E72"/>
                </a:solidFill>
              </a:rPr>
              <a:t>. </a:t>
            </a:r>
          </a:p>
          <a:p>
            <a:pPr algn="ctr" eaLnBrk="1" hangingPunct="1">
              <a:buFontTx/>
              <a:buNone/>
            </a:pPr>
            <a:r>
              <a:rPr lang="en-US" dirty="0" smtClean="0">
                <a:solidFill>
                  <a:srgbClr val="6D6E72"/>
                </a:solidFill>
              </a:rPr>
              <a:t>(</a:t>
            </a:r>
            <a:r>
              <a:rPr lang="en-US" dirty="0">
                <a:solidFill>
                  <a:srgbClr val="6D6E72"/>
                </a:solidFill>
              </a:rPr>
              <a:t>See</a:t>
            </a:r>
            <a:r>
              <a:rPr lang="en-US" dirty="0" smtClean="0">
                <a:solidFill>
                  <a:srgbClr val="6D6E72"/>
                </a:solidFill>
              </a:rPr>
              <a:t> Reynoldsburg UMC Policy </a:t>
            </a:r>
            <a:r>
              <a:rPr lang="en-US" dirty="0">
                <a:solidFill>
                  <a:srgbClr val="6D6E72"/>
                </a:solidFill>
              </a:rPr>
              <a:t>on Reporting Child Abuse)</a:t>
            </a:r>
          </a:p>
        </p:txBody>
      </p:sp>
      <p:grpSp>
        <p:nvGrpSpPr>
          <p:cNvPr id="4" name="Group 3"/>
          <p:cNvGrpSpPr/>
          <p:nvPr/>
        </p:nvGrpSpPr>
        <p:grpSpPr>
          <a:xfrm>
            <a:off x="2342359" y="106848"/>
            <a:ext cx="6704766" cy="2640063"/>
            <a:chOff x="2158446" y="197233"/>
            <a:chExt cx="6704766" cy="2640063"/>
          </a:xfrm>
        </p:grpSpPr>
        <p:grpSp>
          <p:nvGrpSpPr>
            <p:cNvPr id="5" name="Group 3"/>
            <p:cNvGrpSpPr/>
            <p:nvPr/>
          </p:nvGrpSpPr>
          <p:grpSpPr>
            <a:xfrm>
              <a:off x="4662772"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4119642" y="-1710507"/>
              <a:ext cx="2586608" cy="6508989"/>
              <a:chOff x="-747893" y="851362"/>
              <a:chExt cx="4240413" cy="10460460"/>
            </a:xfrm>
          </p:grpSpPr>
          <p:sp>
            <p:nvSpPr>
              <p:cNvPr id="8" name="Oval 7"/>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3" name="Picture 22" descr="familyfirstfornewsite.jpg"/>
          <p:cNvPicPr>
            <a:picLocks noChangeAspect="1"/>
          </p:cNvPicPr>
          <p:nvPr/>
        </p:nvPicPr>
        <p:blipFill>
          <a:blip r:embed="rId2">
            <a:clrChange>
              <a:clrFrom>
                <a:srgbClr val="FFFFFF"/>
              </a:clrFrom>
              <a:clrTo>
                <a:srgbClr val="FFFFFF">
                  <a:alpha val="0"/>
                </a:srgbClr>
              </a:clrTo>
            </a:clrChange>
          </a:blip>
          <a:srcRect l="9934" r="54084"/>
          <a:stretch>
            <a:fillRect/>
          </a:stretch>
        </p:blipFill>
        <p:spPr>
          <a:xfrm>
            <a:off x="313949" y="289725"/>
            <a:ext cx="1027969" cy="160699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82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7"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3"/>
          <p:cNvSpPr>
            <a:spLocks noGrp="1" noChangeArrowheads="1"/>
          </p:cNvSpPr>
          <p:nvPr>
            <p:ph type="title"/>
          </p:nvPr>
        </p:nvSpPr>
        <p:spPr>
          <a:xfrm>
            <a:off x="2462329" y="1100472"/>
            <a:ext cx="3670300" cy="838200"/>
          </a:xfrm>
          <a:noFill/>
        </p:spPr>
        <p:txBody>
          <a:bodyPr>
            <a:noAutofit/>
          </a:bodyPr>
          <a:lstStyle/>
          <a:p>
            <a:pPr algn="ctr" eaLnBrk="1" hangingPunct="1"/>
            <a:r>
              <a:rPr lang="en-US" sz="4000" b="1" dirty="0" smtClean="0">
                <a:solidFill>
                  <a:schemeClr val="accent4"/>
                </a:solidFill>
              </a:rPr>
              <a:t>Review</a:t>
            </a:r>
            <a:endParaRPr lang="en-US" sz="4000" b="1" dirty="0">
              <a:solidFill>
                <a:schemeClr val="accent4"/>
              </a:solidFill>
            </a:endParaRPr>
          </a:p>
        </p:txBody>
      </p:sp>
      <p:sp>
        <p:nvSpPr>
          <p:cNvPr id="227330" name="Rectangle 2"/>
          <p:cNvSpPr>
            <a:spLocks noGrp="1" noChangeArrowheads="1"/>
          </p:cNvSpPr>
          <p:nvPr>
            <p:ph idx="1"/>
          </p:nvPr>
        </p:nvSpPr>
        <p:spPr>
          <a:xfrm>
            <a:off x="1614311" y="2057400"/>
            <a:ext cx="5532282" cy="2661308"/>
          </a:xfrm>
        </p:spPr>
        <p:txBody>
          <a:bodyPr>
            <a:noAutofit/>
          </a:bodyPr>
          <a:lstStyle/>
          <a:p>
            <a:pPr lvl="1" eaLnBrk="1" hangingPunct="1">
              <a:buClr>
                <a:schemeClr val="accent6"/>
              </a:buClr>
            </a:pPr>
            <a:r>
              <a:rPr lang="en-US" dirty="0"/>
              <a:t>Purpose of this program</a:t>
            </a:r>
          </a:p>
          <a:p>
            <a:pPr lvl="1" eaLnBrk="1" hangingPunct="1">
              <a:buClr>
                <a:schemeClr val="accent5"/>
              </a:buClr>
            </a:pPr>
            <a:r>
              <a:rPr lang="en-US" dirty="0"/>
              <a:t>Categories of Abuse</a:t>
            </a:r>
          </a:p>
          <a:p>
            <a:pPr lvl="1" eaLnBrk="1" hangingPunct="1">
              <a:buClr>
                <a:schemeClr val="accent4"/>
              </a:buClr>
            </a:pPr>
            <a:r>
              <a:rPr lang="en-US" dirty="0"/>
              <a:t>Guiding Principles</a:t>
            </a:r>
          </a:p>
          <a:p>
            <a:pPr lvl="1" eaLnBrk="1" hangingPunct="1">
              <a:buClr>
                <a:schemeClr val="accent3"/>
              </a:buClr>
            </a:pPr>
            <a:r>
              <a:rPr lang="en-US" dirty="0"/>
              <a:t>Legal Responsibilities</a:t>
            </a:r>
          </a:p>
          <a:p>
            <a:pPr lvl="1" eaLnBrk="1" hangingPunct="1">
              <a:buClr>
                <a:schemeClr val="accent1"/>
              </a:buClr>
            </a:pPr>
            <a:r>
              <a:rPr lang="en-US" dirty="0"/>
              <a:t>The Child’s Bill of </a:t>
            </a:r>
            <a:r>
              <a:rPr lang="en-US" dirty="0" smtClean="0"/>
              <a:t>Rights</a:t>
            </a:r>
          </a:p>
        </p:txBody>
      </p:sp>
      <p:sp>
        <p:nvSpPr>
          <p:cNvPr id="4" name="TextBox 3"/>
          <p:cNvSpPr txBox="1"/>
          <p:nvPr/>
        </p:nvSpPr>
        <p:spPr>
          <a:xfrm>
            <a:off x="437086" y="5194905"/>
            <a:ext cx="8225329" cy="830997"/>
          </a:xfrm>
          <a:prstGeom prst="rect">
            <a:avLst/>
          </a:prstGeom>
          <a:noFill/>
        </p:spPr>
        <p:txBody>
          <a:bodyPr wrap="none" rtlCol="0">
            <a:spAutoFit/>
          </a:bodyPr>
          <a:lstStyle/>
          <a:p>
            <a:pPr algn="ctr"/>
            <a:r>
              <a:rPr lang="en-US" sz="2400" b="1" dirty="0" smtClean="0">
                <a:solidFill>
                  <a:schemeClr val="accent2"/>
                </a:solidFill>
              </a:rPr>
              <a:t>Please do not hesitate to contact your Ministry Leader</a:t>
            </a:r>
          </a:p>
          <a:p>
            <a:pPr algn="ctr"/>
            <a:r>
              <a:rPr lang="en-US" sz="2400" b="1" dirty="0" smtClean="0">
                <a:solidFill>
                  <a:schemeClr val="accent2"/>
                </a:solidFill>
              </a:rPr>
              <a:t>with any questions you may have!</a:t>
            </a:r>
            <a:endParaRPr lang="en-US" sz="2400" b="1" dirty="0">
              <a:solidFill>
                <a:schemeClr val="accent2"/>
              </a:solidFill>
            </a:endParaRPr>
          </a:p>
        </p:txBody>
      </p:sp>
      <p:pic>
        <p:nvPicPr>
          <p:cNvPr id="5" name="Picture 4" descr="familyfirstfornewsite.jpg"/>
          <p:cNvPicPr>
            <a:picLocks noChangeAspect="1"/>
          </p:cNvPicPr>
          <p:nvPr/>
        </p:nvPicPr>
        <p:blipFill>
          <a:blip r:embed="rId2">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grpSp>
        <p:nvGrpSpPr>
          <p:cNvPr id="6" name="Group 5"/>
          <p:cNvGrpSpPr/>
          <p:nvPr/>
        </p:nvGrpSpPr>
        <p:grpSpPr>
          <a:xfrm>
            <a:off x="4662765" y="197233"/>
            <a:ext cx="4200450" cy="4648076"/>
            <a:chOff x="4662765" y="197233"/>
            <a:chExt cx="4200450" cy="4648076"/>
          </a:xfrm>
        </p:grpSpPr>
        <p:grpSp>
          <p:nvGrpSpPr>
            <p:cNvPr id="7" name="Group 6"/>
            <p:cNvGrpSpPr/>
            <p:nvPr/>
          </p:nvGrpSpPr>
          <p:grpSpPr>
            <a:xfrm>
              <a:off x="4662766" y="197233"/>
              <a:ext cx="4200444" cy="1844341"/>
              <a:chOff x="1332285" y="381657"/>
              <a:chExt cx="6886094" cy="3023559"/>
            </a:xfrm>
          </p:grpSpPr>
          <p:sp>
            <p:nvSpPr>
              <p:cNvPr id="17" name="Oval 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13"/>
            <p:cNvGrpSpPr/>
            <p:nvPr/>
          </p:nvGrpSpPr>
          <p:grpSpPr>
            <a:xfrm rot="16200000" flipH="1" flipV="1">
              <a:off x="6364173" y="2373743"/>
              <a:ext cx="3325738" cy="1617397"/>
              <a:chOff x="1332285" y="580882"/>
              <a:chExt cx="5452119" cy="2599284"/>
            </a:xfrm>
          </p:grpSpPr>
          <p:sp>
            <p:nvSpPr>
              <p:cNvPr id="10" name="Oval 9"/>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866402" y="909506"/>
                <a:ext cx="907074"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3824122" y="1819560"/>
                <a:ext cx="907074"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6204132" y="851365"/>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3038981" y="580882"/>
                <a:ext cx="1238677" cy="1238676"/>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Oval 8"/>
            <p:cNvSpPr/>
            <p:nvPr/>
          </p:nvSpPr>
          <p:spPr>
            <a:xfrm rot="16200000" flipH="1" flipV="1">
              <a:off x="7643387" y="4161299"/>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73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73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73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73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733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0"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62579"/>
            <a:ext cx="8229600" cy="1143000"/>
          </a:xfrm>
        </p:spPr>
        <p:txBody>
          <a:bodyPr/>
          <a:lstStyle/>
          <a:p>
            <a:r>
              <a:rPr lang="en-US" b="1" dirty="0" smtClean="0">
                <a:solidFill>
                  <a:srgbClr val="000000"/>
                </a:solidFill>
              </a:rPr>
              <a:t>What Is Abuse?</a:t>
            </a:r>
            <a:endParaRPr lang="en-US" dirty="0">
              <a:solidFill>
                <a:srgbClr val="000000"/>
              </a:solidFill>
            </a:endParaRPr>
          </a:p>
        </p:txBody>
      </p:sp>
      <p:sp>
        <p:nvSpPr>
          <p:cNvPr id="3" name="Content Placeholder 2"/>
          <p:cNvSpPr>
            <a:spLocks noGrp="1"/>
          </p:cNvSpPr>
          <p:nvPr>
            <p:ph idx="1"/>
          </p:nvPr>
        </p:nvSpPr>
        <p:spPr>
          <a:xfrm>
            <a:off x="331605" y="2988017"/>
            <a:ext cx="8487942" cy="2420402"/>
          </a:xfrm>
        </p:spPr>
        <p:txBody>
          <a:bodyPr>
            <a:normAutofit/>
          </a:bodyPr>
          <a:lstStyle/>
          <a:p>
            <a:pPr algn="ctr">
              <a:buNone/>
            </a:pPr>
            <a:r>
              <a:rPr lang="en-US" sz="3000" dirty="0">
                <a:solidFill>
                  <a:schemeClr val="tx2"/>
                </a:solidFill>
              </a:rPr>
              <a:t>Bringing harm to a young </a:t>
            </a:r>
            <a:r>
              <a:rPr lang="en-US" sz="3000" dirty="0" smtClean="0">
                <a:solidFill>
                  <a:schemeClr val="tx2"/>
                </a:solidFill>
              </a:rPr>
              <a:t>person</a:t>
            </a:r>
          </a:p>
          <a:p>
            <a:pPr algn="ctr">
              <a:buNone/>
            </a:pPr>
            <a:r>
              <a:rPr lang="en-US" sz="3000" dirty="0" smtClean="0">
                <a:solidFill>
                  <a:schemeClr val="tx2"/>
                </a:solidFill>
              </a:rPr>
              <a:t>that </a:t>
            </a:r>
            <a:r>
              <a:rPr lang="en-US" sz="3000" dirty="0">
                <a:solidFill>
                  <a:schemeClr val="tx2"/>
                </a:solidFill>
              </a:rPr>
              <a:t>occurs immediately or through accumulated effects </a:t>
            </a:r>
            <a:r>
              <a:rPr lang="en-US" sz="3000" dirty="0" smtClean="0">
                <a:solidFill>
                  <a:schemeClr val="tx2"/>
                </a:solidFill>
              </a:rPr>
              <a:t>over</a:t>
            </a:r>
          </a:p>
          <a:p>
            <a:pPr algn="ctr">
              <a:buNone/>
            </a:pPr>
            <a:r>
              <a:rPr lang="en-US" sz="3000" dirty="0" smtClean="0">
                <a:solidFill>
                  <a:schemeClr val="tx2"/>
                </a:solidFill>
              </a:rPr>
              <a:t>a </a:t>
            </a:r>
            <a:r>
              <a:rPr lang="en-US" sz="3000" dirty="0">
                <a:solidFill>
                  <a:schemeClr val="tx2"/>
                </a:solidFill>
              </a:rPr>
              <a:t>period </a:t>
            </a:r>
            <a:r>
              <a:rPr lang="en-US" sz="3000" dirty="0" smtClean="0">
                <a:solidFill>
                  <a:schemeClr val="tx2"/>
                </a:solidFill>
              </a:rPr>
              <a:t>of time</a:t>
            </a:r>
            <a:endParaRPr lang="en-US" sz="3000" dirty="0">
              <a:solidFill>
                <a:schemeClr val="tx2"/>
              </a:solidFill>
            </a:endParaRPr>
          </a:p>
        </p:txBody>
      </p:sp>
      <p:sp>
        <p:nvSpPr>
          <p:cNvPr id="4" name="Rectangle 3"/>
          <p:cNvSpPr/>
          <p:nvPr/>
        </p:nvSpPr>
        <p:spPr>
          <a:xfrm>
            <a:off x="7497890" y="2746911"/>
            <a:ext cx="984000" cy="1323439"/>
          </a:xfrm>
          <a:prstGeom prst="rect">
            <a:avLst/>
          </a:prstGeom>
        </p:spPr>
        <p:txBody>
          <a:bodyPr wrap="square">
            <a:spAutoFit/>
          </a:bodyPr>
          <a:lstStyle/>
          <a:p>
            <a:r>
              <a:rPr lang="en-US" sz="8000" b="1" dirty="0" smtClean="0">
                <a:solidFill>
                  <a:srgbClr val="8064A2"/>
                </a:solidFill>
                <a:cs typeface="Corbel"/>
              </a:rPr>
              <a:t>”</a:t>
            </a:r>
            <a:endParaRPr lang="en-US" sz="8000" b="1" dirty="0">
              <a:solidFill>
                <a:srgbClr val="8064A2"/>
              </a:solidFill>
              <a:cs typeface="Corbel"/>
            </a:endParaRPr>
          </a:p>
        </p:txBody>
      </p:sp>
      <p:sp>
        <p:nvSpPr>
          <p:cNvPr id="5" name="Rectangle 4"/>
          <p:cNvSpPr/>
          <p:nvPr/>
        </p:nvSpPr>
        <p:spPr>
          <a:xfrm>
            <a:off x="978168" y="2685305"/>
            <a:ext cx="695554" cy="1369606"/>
          </a:xfrm>
          <a:prstGeom prst="rect">
            <a:avLst/>
          </a:prstGeom>
        </p:spPr>
        <p:txBody>
          <a:bodyPr wrap="none">
            <a:spAutoFit/>
          </a:bodyPr>
          <a:lstStyle/>
          <a:p>
            <a:r>
              <a:rPr lang="en-US" sz="8000" b="1" dirty="0">
                <a:solidFill>
                  <a:schemeClr val="accent4"/>
                </a:solidFill>
                <a:cs typeface="Corbel"/>
              </a:rPr>
              <a:t>“</a:t>
            </a:r>
          </a:p>
        </p:txBody>
      </p:sp>
      <p:grpSp>
        <p:nvGrpSpPr>
          <p:cNvPr id="6" name="Group 5"/>
          <p:cNvGrpSpPr/>
          <p:nvPr/>
        </p:nvGrpSpPr>
        <p:grpSpPr>
          <a:xfrm>
            <a:off x="2342359" y="106848"/>
            <a:ext cx="6704766" cy="2640063"/>
            <a:chOff x="2158446" y="197233"/>
            <a:chExt cx="6704766" cy="2640063"/>
          </a:xfrm>
        </p:grpSpPr>
        <p:grpSp>
          <p:nvGrpSpPr>
            <p:cNvPr id="7" name="Group 3"/>
            <p:cNvGrpSpPr/>
            <p:nvPr/>
          </p:nvGrpSpPr>
          <p:grpSpPr>
            <a:xfrm>
              <a:off x="4662768" y="197233"/>
              <a:ext cx="4200444" cy="1844341"/>
              <a:chOff x="1332285" y="381657"/>
              <a:chExt cx="6886094" cy="3023559"/>
            </a:xfrm>
          </p:grpSpPr>
          <p:sp>
            <p:nvSpPr>
              <p:cNvPr id="17" name="Oval 16"/>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13"/>
            <p:cNvGrpSpPr/>
            <p:nvPr/>
          </p:nvGrpSpPr>
          <p:grpSpPr>
            <a:xfrm rot="16200000" flipH="1" flipV="1">
              <a:off x="4119637" y="-1710504"/>
              <a:ext cx="2586609" cy="6508991"/>
              <a:chOff x="-747893" y="851362"/>
              <a:chExt cx="4240413" cy="10460460"/>
            </a:xfrm>
          </p:grpSpPr>
          <p:sp>
            <p:nvSpPr>
              <p:cNvPr id="10" name="Oval 9"/>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Oval 8"/>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9" name="Rectangle 3"/>
          <p:cNvSpPr>
            <a:spLocks noGrp="1" noChangeArrowheads="1"/>
          </p:cNvSpPr>
          <p:nvPr>
            <p:ph idx="1"/>
          </p:nvPr>
        </p:nvSpPr>
        <p:spPr>
          <a:xfrm>
            <a:off x="685800" y="2693654"/>
            <a:ext cx="7696200" cy="3657600"/>
          </a:xfrm>
        </p:spPr>
        <p:txBody>
          <a:bodyPr>
            <a:normAutofit/>
          </a:bodyPr>
          <a:lstStyle/>
          <a:p>
            <a:pPr eaLnBrk="1" hangingPunct="1">
              <a:buClr>
                <a:schemeClr val="accent2"/>
              </a:buClr>
            </a:pPr>
            <a:r>
              <a:rPr lang="en-US" sz="2800" b="1" dirty="0" smtClean="0">
                <a:solidFill>
                  <a:schemeClr val="accent4"/>
                </a:solidFill>
              </a:rPr>
              <a:t>Neglect</a:t>
            </a:r>
            <a:endParaRPr lang="en-US" sz="2800" b="1" dirty="0">
              <a:solidFill>
                <a:schemeClr val="accent4"/>
              </a:solidFill>
            </a:endParaRPr>
          </a:p>
          <a:p>
            <a:pPr lvl="1" eaLnBrk="1" hangingPunct="1">
              <a:buClr>
                <a:schemeClr val="accent1"/>
              </a:buClr>
            </a:pPr>
            <a:r>
              <a:rPr lang="en-US" sz="2400" dirty="0">
                <a:solidFill>
                  <a:srgbClr val="6D6E72"/>
                </a:solidFill>
              </a:rPr>
              <a:t>When harm is caused by withholding life’s </a:t>
            </a:r>
            <a:r>
              <a:rPr lang="en-US" sz="2400" dirty="0" smtClean="0">
                <a:solidFill>
                  <a:srgbClr val="6D6E72"/>
                </a:solidFill>
              </a:rPr>
              <a:t>necessities</a:t>
            </a:r>
          </a:p>
          <a:p>
            <a:pPr eaLnBrk="1" hangingPunct="1">
              <a:buClr>
                <a:schemeClr val="accent2"/>
              </a:buClr>
            </a:pPr>
            <a:r>
              <a:rPr lang="en-US" sz="2800" b="1" dirty="0" smtClean="0">
                <a:solidFill>
                  <a:schemeClr val="accent4"/>
                </a:solidFill>
              </a:rPr>
              <a:t>Emotional</a:t>
            </a:r>
          </a:p>
          <a:p>
            <a:pPr lvl="1" eaLnBrk="1" hangingPunct="1">
              <a:buClr>
                <a:schemeClr val="accent1"/>
              </a:buClr>
            </a:pPr>
            <a:r>
              <a:rPr lang="en-US" sz="2400" dirty="0" smtClean="0">
                <a:solidFill>
                  <a:srgbClr val="6D6E72"/>
                </a:solidFill>
              </a:rPr>
              <a:t>When young people are consistently told they are of no worth and never will be</a:t>
            </a:r>
            <a:endParaRPr lang="en-US" sz="2400" dirty="0">
              <a:solidFill>
                <a:srgbClr val="6D6E72"/>
              </a:solidFill>
            </a:endParaRPr>
          </a:p>
        </p:txBody>
      </p:sp>
      <p:sp>
        <p:nvSpPr>
          <p:cNvPr id="3" name="TextBox 2"/>
          <p:cNvSpPr txBox="1"/>
          <p:nvPr/>
        </p:nvSpPr>
        <p:spPr>
          <a:xfrm>
            <a:off x="685800" y="1840471"/>
            <a:ext cx="5531608" cy="769441"/>
          </a:xfrm>
          <a:prstGeom prst="rect">
            <a:avLst/>
          </a:prstGeom>
          <a:noFill/>
        </p:spPr>
        <p:txBody>
          <a:bodyPr wrap="none" rtlCol="0">
            <a:spAutoFit/>
          </a:bodyPr>
          <a:lstStyle/>
          <a:p>
            <a:r>
              <a:rPr lang="en-US" sz="4400" b="1" dirty="0" smtClean="0">
                <a:solidFill>
                  <a:schemeClr val="accent1"/>
                </a:solidFill>
                <a:latin typeface="Corbel"/>
                <a:cs typeface="Corbel"/>
              </a:rPr>
              <a:t> 4 Categories of Abuse</a:t>
            </a:r>
            <a:endParaRPr lang="en-US" sz="4400" dirty="0">
              <a:solidFill>
                <a:schemeClr val="accent1"/>
              </a:solidFill>
              <a:latin typeface="Corbel"/>
              <a:cs typeface="Corbel"/>
            </a:endParaRPr>
          </a:p>
        </p:txBody>
      </p:sp>
      <p:grpSp>
        <p:nvGrpSpPr>
          <p:cNvPr id="4" name="Group 3"/>
          <p:cNvGrpSpPr/>
          <p:nvPr/>
        </p:nvGrpSpPr>
        <p:grpSpPr>
          <a:xfrm>
            <a:off x="2342359" y="106848"/>
            <a:ext cx="6704766" cy="2640063"/>
            <a:chOff x="2158446" y="197233"/>
            <a:chExt cx="6704766" cy="2640063"/>
          </a:xfrm>
        </p:grpSpPr>
        <p:grpSp>
          <p:nvGrpSpPr>
            <p:cNvPr id="5" name="Group 3"/>
            <p:cNvGrpSpPr/>
            <p:nvPr/>
          </p:nvGrpSpPr>
          <p:grpSpPr>
            <a:xfrm>
              <a:off x="4662770"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4119640" y="-1710505"/>
              <a:ext cx="2586608" cy="6508989"/>
              <a:chOff x="-747893" y="851362"/>
              <a:chExt cx="4240413" cy="10460460"/>
            </a:xfrm>
          </p:grpSpPr>
          <p:sp>
            <p:nvSpPr>
              <p:cNvPr id="8" name="Oval 7"/>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8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8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81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9" name="Rectangle 3"/>
          <p:cNvSpPr>
            <a:spLocks noGrp="1" noChangeArrowheads="1"/>
          </p:cNvSpPr>
          <p:nvPr>
            <p:ph idx="1"/>
          </p:nvPr>
        </p:nvSpPr>
        <p:spPr>
          <a:xfrm>
            <a:off x="685800" y="2693654"/>
            <a:ext cx="7696200" cy="3657600"/>
          </a:xfrm>
        </p:spPr>
        <p:txBody>
          <a:bodyPr>
            <a:normAutofit/>
          </a:bodyPr>
          <a:lstStyle/>
          <a:p>
            <a:pPr>
              <a:lnSpc>
                <a:spcPct val="90000"/>
              </a:lnSpc>
              <a:buClr>
                <a:schemeClr val="accent2"/>
              </a:buClr>
            </a:pPr>
            <a:r>
              <a:rPr lang="en-US" sz="2800" b="1" dirty="0" smtClean="0">
                <a:solidFill>
                  <a:schemeClr val="accent4"/>
                </a:solidFill>
              </a:rPr>
              <a:t>Physical </a:t>
            </a:r>
          </a:p>
          <a:p>
            <a:pPr lvl="1">
              <a:lnSpc>
                <a:spcPct val="90000"/>
              </a:lnSpc>
              <a:buClr>
                <a:schemeClr val="accent1"/>
              </a:buClr>
            </a:pPr>
            <a:r>
              <a:rPr lang="en-US" sz="2400" dirty="0" smtClean="0">
                <a:solidFill>
                  <a:schemeClr val="tx2"/>
                </a:solidFill>
              </a:rPr>
              <a:t>Bodily injury of person</a:t>
            </a:r>
          </a:p>
          <a:p>
            <a:pPr>
              <a:lnSpc>
                <a:spcPct val="90000"/>
              </a:lnSpc>
              <a:buClr>
                <a:schemeClr val="accent2"/>
              </a:buClr>
            </a:pPr>
            <a:r>
              <a:rPr lang="en-US" sz="2800" b="1" dirty="0" smtClean="0">
                <a:solidFill>
                  <a:srgbClr val="8064A2"/>
                </a:solidFill>
              </a:rPr>
              <a:t>Sexual</a:t>
            </a:r>
          </a:p>
          <a:p>
            <a:pPr lvl="1">
              <a:lnSpc>
                <a:spcPct val="90000"/>
              </a:lnSpc>
              <a:buClr>
                <a:schemeClr val="accent1"/>
              </a:buClr>
            </a:pPr>
            <a:r>
              <a:rPr lang="en-US" sz="2400" dirty="0" smtClean="0">
                <a:solidFill>
                  <a:srgbClr val="6D6E72"/>
                </a:solidFill>
              </a:rPr>
              <a:t>Any sexual activity between a young person and adult</a:t>
            </a:r>
          </a:p>
          <a:p>
            <a:pPr lvl="1">
              <a:lnSpc>
                <a:spcPct val="90000"/>
              </a:lnSpc>
              <a:buClr>
                <a:schemeClr val="accent1"/>
              </a:buClr>
            </a:pPr>
            <a:r>
              <a:rPr lang="en-US" sz="2400" dirty="0" smtClean="0">
                <a:solidFill>
                  <a:srgbClr val="6D6E72"/>
                </a:solidFill>
              </a:rPr>
              <a:t>Sexual activity between young people with unequal distribution of power</a:t>
            </a:r>
          </a:p>
          <a:p>
            <a:pPr lvl="1">
              <a:lnSpc>
                <a:spcPct val="90000"/>
              </a:lnSpc>
              <a:buClr>
                <a:schemeClr val="accent1"/>
              </a:buClr>
            </a:pPr>
            <a:r>
              <a:rPr lang="en-US" sz="2400" dirty="0" smtClean="0">
                <a:solidFill>
                  <a:srgbClr val="6D6E72"/>
                </a:solidFill>
              </a:rPr>
              <a:t>Exposure to sexual activity or pornography without their direct participation</a:t>
            </a:r>
            <a:endParaRPr lang="en-US" sz="2400" dirty="0">
              <a:solidFill>
                <a:srgbClr val="6D6E72"/>
              </a:solidFill>
            </a:endParaRPr>
          </a:p>
        </p:txBody>
      </p:sp>
      <p:sp>
        <p:nvSpPr>
          <p:cNvPr id="3" name="TextBox 2"/>
          <p:cNvSpPr txBox="1"/>
          <p:nvPr/>
        </p:nvSpPr>
        <p:spPr>
          <a:xfrm>
            <a:off x="685800" y="1840471"/>
            <a:ext cx="5531608" cy="769441"/>
          </a:xfrm>
          <a:prstGeom prst="rect">
            <a:avLst/>
          </a:prstGeom>
          <a:noFill/>
        </p:spPr>
        <p:txBody>
          <a:bodyPr wrap="none" rtlCol="0">
            <a:spAutoFit/>
          </a:bodyPr>
          <a:lstStyle/>
          <a:p>
            <a:r>
              <a:rPr lang="en-US" sz="4400" b="1" dirty="0" smtClean="0">
                <a:solidFill>
                  <a:schemeClr val="accent1"/>
                </a:solidFill>
                <a:latin typeface="Corbel"/>
                <a:cs typeface="Corbel"/>
              </a:rPr>
              <a:t> 4 Categories of Abuse</a:t>
            </a:r>
            <a:endParaRPr lang="en-US" sz="4400" dirty="0">
              <a:solidFill>
                <a:schemeClr val="accent1"/>
              </a:solidFill>
              <a:latin typeface="Corbel"/>
              <a:cs typeface="Corbel"/>
            </a:endParaRPr>
          </a:p>
        </p:txBody>
      </p:sp>
      <p:grpSp>
        <p:nvGrpSpPr>
          <p:cNvPr id="2" name="Group 3"/>
          <p:cNvGrpSpPr/>
          <p:nvPr/>
        </p:nvGrpSpPr>
        <p:grpSpPr>
          <a:xfrm>
            <a:off x="2342359" y="106848"/>
            <a:ext cx="6704766" cy="2640063"/>
            <a:chOff x="2158446" y="197233"/>
            <a:chExt cx="6704766" cy="2640063"/>
          </a:xfrm>
        </p:grpSpPr>
        <p:grpSp>
          <p:nvGrpSpPr>
            <p:cNvPr id="4" name="Group 3"/>
            <p:cNvGrpSpPr/>
            <p:nvPr/>
          </p:nvGrpSpPr>
          <p:grpSpPr>
            <a:xfrm>
              <a:off x="4662770"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 name="Group 13"/>
            <p:cNvGrpSpPr/>
            <p:nvPr/>
          </p:nvGrpSpPr>
          <p:grpSpPr>
            <a:xfrm rot="16200000" flipH="1" flipV="1">
              <a:off x="4119640" y="-1710505"/>
              <a:ext cx="2586608" cy="6508989"/>
              <a:chOff x="-747893" y="851362"/>
              <a:chExt cx="4240413" cy="10460460"/>
            </a:xfrm>
          </p:grpSpPr>
          <p:sp>
            <p:nvSpPr>
              <p:cNvPr id="8" name="Oval 7"/>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8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8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81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81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81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Grp="1" noChangeArrowheads="1"/>
          </p:cNvSpPr>
          <p:nvPr>
            <p:ph idx="1"/>
          </p:nvPr>
        </p:nvSpPr>
        <p:spPr>
          <a:xfrm>
            <a:off x="489273" y="1828800"/>
            <a:ext cx="8001000" cy="4343400"/>
          </a:xfrm>
        </p:spPr>
        <p:txBody>
          <a:bodyPr>
            <a:normAutofit/>
          </a:bodyPr>
          <a:lstStyle/>
          <a:p>
            <a:pPr eaLnBrk="1" hangingPunct="1">
              <a:buClr>
                <a:schemeClr val="bg2"/>
              </a:buClr>
            </a:pPr>
            <a:r>
              <a:rPr lang="en-US" sz="2800" dirty="0" smtClean="0">
                <a:solidFill>
                  <a:schemeClr val="accent4"/>
                </a:solidFill>
              </a:rPr>
              <a:t>Reynoldsburg UMC has developed</a:t>
            </a:r>
          </a:p>
          <a:p>
            <a:pPr eaLnBrk="1" hangingPunct="1">
              <a:buClr>
                <a:schemeClr val="bg2"/>
              </a:buClr>
            </a:pPr>
            <a:r>
              <a:rPr lang="en-US" sz="2800" dirty="0" smtClean="0">
                <a:solidFill>
                  <a:schemeClr val="accent4"/>
                </a:solidFill>
              </a:rPr>
              <a:t>basic </a:t>
            </a:r>
            <a:r>
              <a:rPr lang="en-US" sz="2800" dirty="0">
                <a:solidFill>
                  <a:schemeClr val="accent4"/>
                </a:solidFill>
              </a:rPr>
              <a:t>protection barriers</a:t>
            </a:r>
            <a:endParaRPr lang="en-US" sz="2800" dirty="0" smtClean="0">
              <a:solidFill>
                <a:schemeClr val="accent4"/>
              </a:solidFill>
            </a:endParaRPr>
          </a:p>
          <a:p>
            <a:pPr lvl="1" eaLnBrk="1" hangingPunct="1">
              <a:buClr>
                <a:schemeClr val="accent4"/>
              </a:buClr>
              <a:buNone/>
            </a:pPr>
            <a:endParaRPr lang="en-US" sz="2400" dirty="0" smtClean="0"/>
          </a:p>
          <a:p>
            <a:pPr lvl="1" eaLnBrk="1" hangingPunct="1">
              <a:buClr>
                <a:schemeClr val="accent4"/>
              </a:buClr>
            </a:pPr>
            <a:r>
              <a:rPr lang="en-US" sz="2400" dirty="0" smtClean="0">
                <a:solidFill>
                  <a:schemeClr val="tx2"/>
                </a:solidFill>
              </a:rPr>
              <a:t>Protects </a:t>
            </a:r>
            <a:r>
              <a:rPr lang="en-US" sz="2400" dirty="0">
                <a:solidFill>
                  <a:schemeClr val="tx2"/>
                </a:solidFill>
              </a:rPr>
              <a:t>those working with children </a:t>
            </a:r>
            <a:r>
              <a:rPr lang="en-US" sz="2400" dirty="0" smtClean="0">
                <a:solidFill>
                  <a:schemeClr val="tx2"/>
                </a:solidFill>
              </a:rPr>
              <a:t>from</a:t>
            </a:r>
          </a:p>
          <a:p>
            <a:pPr lvl="1" eaLnBrk="1" hangingPunct="1">
              <a:buClr>
                <a:schemeClr val="accent4"/>
              </a:buClr>
              <a:buNone/>
            </a:pPr>
            <a:r>
              <a:rPr lang="en-US" sz="2400" dirty="0">
                <a:solidFill>
                  <a:schemeClr val="tx2"/>
                </a:solidFill>
              </a:rPr>
              <a:t>	</a:t>
            </a:r>
            <a:r>
              <a:rPr lang="en-US" sz="2400" dirty="0" smtClean="0">
                <a:solidFill>
                  <a:schemeClr val="tx2"/>
                </a:solidFill>
              </a:rPr>
              <a:t>false </a:t>
            </a:r>
            <a:r>
              <a:rPr lang="en-US" sz="2400" dirty="0">
                <a:solidFill>
                  <a:schemeClr val="tx2"/>
                </a:solidFill>
              </a:rPr>
              <a:t>accusations</a:t>
            </a:r>
          </a:p>
          <a:p>
            <a:pPr lvl="1" eaLnBrk="1" hangingPunct="1">
              <a:buClr>
                <a:schemeClr val="accent4"/>
              </a:buClr>
            </a:pPr>
            <a:r>
              <a:rPr lang="en-US" sz="2400" dirty="0">
                <a:solidFill>
                  <a:schemeClr val="tx2"/>
                </a:solidFill>
              </a:rPr>
              <a:t>Protects children and youth from potential abusers</a:t>
            </a:r>
          </a:p>
          <a:p>
            <a:pPr lvl="1" eaLnBrk="1" hangingPunct="1">
              <a:buClr>
                <a:schemeClr val="accent4"/>
              </a:buClr>
            </a:pPr>
            <a:r>
              <a:rPr lang="en-US" sz="2400" dirty="0">
                <a:solidFill>
                  <a:schemeClr val="tx2"/>
                </a:solidFill>
              </a:rPr>
              <a:t>Enhances protection of children &amp; youth</a:t>
            </a:r>
          </a:p>
        </p:txBody>
      </p:sp>
      <p:grpSp>
        <p:nvGrpSpPr>
          <p:cNvPr id="4" name="Group 3"/>
          <p:cNvGrpSpPr/>
          <p:nvPr/>
        </p:nvGrpSpPr>
        <p:grpSpPr>
          <a:xfrm>
            <a:off x="4846678" y="106848"/>
            <a:ext cx="4200450" cy="4648076"/>
            <a:chOff x="4662765" y="197233"/>
            <a:chExt cx="4200450" cy="4648076"/>
          </a:xfrm>
        </p:grpSpPr>
        <p:grpSp>
          <p:nvGrpSpPr>
            <p:cNvPr id="5" name="Group 3"/>
            <p:cNvGrpSpPr/>
            <p:nvPr/>
          </p:nvGrpSpPr>
          <p:grpSpPr>
            <a:xfrm>
              <a:off x="4662768"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6364173" y="2373745"/>
              <a:ext cx="3325738" cy="1617397"/>
              <a:chOff x="1332285" y="580882"/>
              <a:chExt cx="5452119" cy="2599284"/>
            </a:xfrm>
          </p:grpSpPr>
          <p:sp>
            <p:nvSpPr>
              <p:cNvPr id="8" name="Oval 7"/>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4866402" y="909506"/>
                <a:ext cx="907074"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3824122" y="1819560"/>
                <a:ext cx="907074"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6204132" y="851365"/>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3038981" y="580882"/>
                <a:ext cx="1238677" cy="1238676"/>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7643387" y="4161299"/>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218" name="Rectangle 2"/>
          <p:cNvSpPr>
            <a:spLocks noGrp="1" noChangeArrowheads="1"/>
          </p:cNvSpPr>
          <p:nvPr>
            <p:ph type="title"/>
          </p:nvPr>
        </p:nvSpPr>
        <p:spPr>
          <a:xfrm>
            <a:off x="685800" y="914400"/>
            <a:ext cx="3354387" cy="914400"/>
          </a:xfrm>
          <a:noFill/>
        </p:spPr>
        <p:txBody>
          <a:bodyPr>
            <a:normAutofit/>
          </a:bodyPr>
          <a:lstStyle/>
          <a:p>
            <a:pPr algn="ctr" eaLnBrk="1" hangingPunct="1"/>
            <a:r>
              <a:rPr lang="en-US" sz="4800" b="1" dirty="0">
                <a:solidFill>
                  <a:schemeClr val="accent1"/>
                </a:solidFill>
              </a:rPr>
              <a:t>Overview</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445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445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4451">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44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566223" y="2041574"/>
            <a:ext cx="5027065" cy="1066800"/>
          </a:xfrm>
          <a:noFill/>
        </p:spPr>
        <p:txBody>
          <a:bodyPr>
            <a:normAutofit/>
          </a:bodyPr>
          <a:lstStyle/>
          <a:p>
            <a:pPr algn="l" eaLnBrk="1" hangingPunct="1"/>
            <a:r>
              <a:rPr lang="en-US" b="1" dirty="0"/>
              <a:t>Guiding Principle</a:t>
            </a:r>
          </a:p>
        </p:txBody>
      </p:sp>
      <p:sp>
        <p:nvSpPr>
          <p:cNvPr id="180227" name="Rectangle 3"/>
          <p:cNvSpPr>
            <a:spLocks noGrp="1" noChangeArrowheads="1"/>
          </p:cNvSpPr>
          <p:nvPr>
            <p:ph idx="1"/>
          </p:nvPr>
        </p:nvSpPr>
        <p:spPr>
          <a:xfrm>
            <a:off x="235373" y="3293883"/>
            <a:ext cx="7696200" cy="1981200"/>
          </a:xfrm>
        </p:spPr>
        <p:txBody>
          <a:bodyPr>
            <a:normAutofit fontScale="92500"/>
          </a:bodyPr>
          <a:lstStyle/>
          <a:p>
            <a:pPr eaLnBrk="1" hangingPunct="1">
              <a:buClr>
                <a:schemeClr val="accent1"/>
              </a:buClr>
              <a:buNone/>
            </a:pPr>
            <a:r>
              <a:rPr lang="en-US" sz="3600" dirty="0" smtClean="0">
                <a:solidFill>
                  <a:srgbClr val="6D6E72"/>
                </a:solidFill>
              </a:rPr>
              <a:t>	Only </a:t>
            </a:r>
            <a:r>
              <a:rPr lang="en-US" sz="3600" dirty="0">
                <a:solidFill>
                  <a:srgbClr val="6D6E72"/>
                </a:solidFill>
              </a:rPr>
              <a:t>approved</a:t>
            </a:r>
            <a:r>
              <a:rPr lang="en-US" sz="3600" dirty="0" smtClean="0">
                <a:solidFill>
                  <a:srgbClr val="6D6E72"/>
                </a:solidFill>
              </a:rPr>
              <a:t> servants will be used </a:t>
            </a:r>
            <a:r>
              <a:rPr lang="en-US" sz="3600" dirty="0">
                <a:solidFill>
                  <a:srgbClr val="6D6E72"/>
                </a:solidFill>
              </a:rPr>
              <a:t>in the church’s children and youth programs and ministries. </a:t>
            </a:r>
          </a:p>
        </p:txBody>
      </p:sp>
      <p:pic>
        <p:nvPicPr>
          <p:cNvPr id="4" name="Picture 3" descr="familyfirstfornewsite.jpg"/>
          <p:cNvPicPr>
            <a:picLocks noChangeAspect="1"/>
          </p:cNvPicPr>
          <p:nvPr/>
        </p:nvPicPr>
        <p:blipFill>
          <a:blip r:embed="rId3">
            <a:clrChange>
              <a:clrFrom>
                <a:srgbClr val="FFFFFF"/>
              </a:clrFrom>
              <a:clrTo>
                <a:srgbClr val="FFFFFF">
                  <a:alpha val="0"/>
                </a:srgbClr>
              </a:clrTo>
            </a:clrChange>
          </a:blip>
          <a:srcRect l="9934" r="54084"/>
          <a:stretch>
            <a:fillRect/>
          </a:stretch>
        </p:blipFill>
        <p:spPr>
          <a:xfrm>
            <a:off x="-200035" y="-105409"/>
            <a:ext cx="1820816" cy="2846422"/>
          </a:xfrm>
          <a:prstGeom prst="rect">
            <a:avLst/>
          </a:prstGeom>
        </p:spPr>
      </p:pic>
      <p:grpSp>
        <p:nvGrpSpPr>
          <p:cNvPr id="5" name="Group 4"/>
          <p:cNvGrpSpPr/>
          <p:nvPr/>
        </p:nvGrpSpPr>
        <p:grpSpPr>
          <a:xfrm>
            <a:off x="4662766" y="197233"/>
            <a:ext cx="4200444" cy="4648078"/>
            <a:chOff x="4662766" y="197233"/>
            <a:chExt cx="4200444" cy="4648078"/>
          </a:xfrm>
        </p:grpSpPr>
        <p:grpSp>
          <p:nvGrpSpPr>
            <p:cNvPr id="6" name="Group 5"/>
            <p:cNvGrpSpPr/>
            <p:nvPr/>
          </p:nvGrpSpPr>
          <p:grpSpPr>
            <a:xfrm>
              <a:off x="4662766" y="197233"/>
              <a:ext cx="4200444" cy="1844341"/>
              <a:chOff x="1332285" y="381657"/>
              <a:chExt cx="6886094" cy="3023559"/>
            </a:xfrm>
          </p:grpSpPr>
          <p:sp>
            <p:nvSpPr>
              <p:cNvPr id="16" name="Oval 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 name="Group 13"/>
            <p:cNvGrpSpPr/>
            <p:nvPr/>
          </p:nvGrpSpPr>
          <p:grpSpPr>
            <a:xfrm rot="16200000" flipH="1" flipV="1">
              <a:off x="6364173" y="2373743"/>
              <a:ext cx="3325738" cy="1617397"/>
              <a:chOff x="1332285" y="580882"/>
              <a:chExt cx="5452119" cy="2599284"/>
            </a:xfrm>
          </p:grpSpPr>
          <p:sp>
            <p:nvSpPr>
              <p:cNvPr id="9" name="Oval 8"/>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731196" y="912484"/>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6204132" y="851365"/>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038981" y="580882"/>
                <a:ext cx="1238677" cy="1238676"/>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Oval 7"/>
            <p:cNvSpPr/>
            <p:nvPr/>
          </p:nvSpPr>
          <p:spPr>
            <a:xfrm rot="16200000" flipH="1" flipV="1">
              <a:off x="7713161" y="3266787"/>
              <a:ext cx="326768" cy="33333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2"/>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02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53810" y="1625421"/>
            <a:ext cx="8574087" cy="967840"/>
          </a:xfrm>
          <a:noFill/>
        </p:spPr>
        <p:txBody>
          <a:bodyPr/>
          <a:lstStyle/>
          <a:p>
            <a:pPr eaLnBrk="1" hangingPunct="1"/>
            <a:r>
              <a:rPr lang="en-US" b="1" dirty="0"/>
              <a:t>Foundational Principle </a:t>
            </a:r>
            <a:r>
              <a:rPr lang="en-US" b="1" dirty="0">
                <a:solidFill>
                  <a:schemeClr val="bg1">
                    <a:lumMod val="75000"/>
                  </a:schemeClr>
                </a:solidFill>
              </a:rPr>
              <a:t>1</a:t>
            </a:r>
          </a:p>
        </p:txBody>
      </p:sp>
      <p:sp>
        <p:nvSpPr>
          <p:cNvPr id="181251" name="Rectangle 3"/>
          <p:cNvSpPr>
            <a:spLocks noGrp="1" noChangeArrowheads="1"/>
          </p:cNvSpPr>
          <p:nvPr>
            <p:ph idx="1"/>
          </p:nvPr>
        </p:nvSpPr>
        <p:spPr>
          <a:xfrm>
            <a:off x="533400" y="2958832"/>
            <a:ext cx="8096251" cy="2902538"/>
          </a:xfrm>
        </p:spPr>
        <p:txBody>
          <a:bodyPr>
            <a:normAutofit/>
          </a:bodyPr>
          <a:lstStyle/>
          <a:p>
            <a:pPr eaLnBrk="1" hangingPunct="1">
              <a:buClr>
                <a:schemeClr val="accent2"/>
              </a:buClr>
            </a:pPr>
            <a:r>
              <a:rPr lang="en-US" sz="3200" b="1" dirty="0">
                <a:solidFill>
                  <a:schemeClr val="accent4"/>
                </a:solidFill>
              </a:rPr>
              <a:t>Education</a:t>
            </a:r>
          </a:p>
          <a:p>
            <a:pPr lvl="1" eaLnBrk="1" hangingPunct="1">
              <a:buClr>
                <a:schemeClr val="accent3"/>
              </a:buClr>
            </a:pPr>
            <a:r>
              <a:rPr lang="en-US" sz="2800" dirty="0">
                <a:solidFill>
                  <a:srgbClr val="6D6E72"/>
                </a:solidFill>
              </a:rPr>
              <a:t>Educate young people, parents, children and youth workers, staff, members, and friends about the risk of child abuse.</a:t>
            </a:r>
          </a:p>
        </p:txBody>
      </p:sp>
      <p:grpSp>
        <p:nvGrpSpPr>
          <p:cNvPr id="4" name="Group 3"/>
          <p:cNvGrpSpPr/>
          <p:nvPr/>
        </p:nvGrpSpPr>
        <p:grpSpPr>
          <a:xfrm flipH="1">
            <a:off x="129350" y="106848"/>
            <a:ext cx="6704766" cy="2640063"/>
            <a:chOff x="2158446" y="197233"/>
            <a:chExt cx="6704766" cy="2640063"/>
          </a:xfrm>
        </p:grpSpPr>
        <p:grpSp>
          <p:nvGrpSpPr>
            <p:cNvPr id="5" name="Group 3"/>
            <p:cNvGrpSpPr/>
            <p:nvPr/>
          </p:nvGrpSpPr>
          <p:grpSpPr>
            <a:xfrm>
              <a:off x="4662772" y="197233"/>
              <a:ext cx="4200444" cy="1844341"/>
              <a:chOff x="1332285" y="381657"/>
              <a:chExt cx="6886094" cy="3023559"/>
            </a:xfrm>
          </p:grpSpPr>
          <p:sp>
            <p:nvSpPr>
              <p:cNvPr id="15" name="Oval 14"/>
              <p:cNvSpPr/>
              <p:nvPr/>
            </p:nvSpPr>
            <p:spPr>
              <a:xfrm>
                <a:off x="2389410" y="1617818"/>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834865" y="381657"/>
                <a:ext cx="907073" cy="907073"/>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4497130" y="1288730"/>
                <a:ext cx="907073" cy="90707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5404203" y="508356"/>
                <a:ext cx="580272" cy="580272"/>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5292254" y="2166539"/>
                <a:ext cx="1238677"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6530931" y="508355"/>
                <a:ext cx="1687448" cy="168744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3270998" y="1761070"/>
                <a:ext cx="907074" cy="907074"/>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 name="Group 13"/>
            <p:cNvGrpSpPr/>
            <p:nvPr/>
          </p:nvGrpSpPr>
          <p:grpSpPr>
            <a:xfrm rot="16200000" flipH="1" flipV="1">
              <a:off x="4119642" y="-1710507"/>
              <a:ext cx="2586608" cy="6508989"/>
              <a:chOff x="-747893" y="851362"/>
              <a:chExt cx="4240413" cy="10460460"/>
            </a:xfrm>
          </p:grpSpPr>
          <p:sp>
            <p:nvSpPr>
              <p:cNvPr id="8" name="Oval 7"/>
              <p:cNvSpPr/>
              <p:nvPr/>
            </p:nvSpPr>
            <p:spPr>
              <a:xfrm>
                <a:off x="2612137" y="1322832"/>
                <a:ext cx="445455" cy="445455"/>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267643" y="9444841"/>
                <a:ext cx="607746" cy="607746"/>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08825" y="10404748"/>
                <a:ext cx="907074" cy="9070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543888" y="7287178"/>
                <a:ext cx="699470" cy="699471"/>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47893" y="7860946"/>
                <a:ext cx="1238678" cy="1238677"/>
              </a:xfrm>
              <a:prstGeom prst="ellipse">
                <a:avLst/>
              </a:prstGeom>
              <a:solidFill>
                <a:srgbClr val="6D6E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585446" y="2273093"/>
                <a:ext cx="907074" cy="907073"/>
              </a:xfrm>
              <a:prstGeom prst="ellipse">
                <a:avLst/>
              </a:prstGeom>
              <a:noFill/>
              <a:ln w="25400" cap="flat" cmpd="sng" algn="ctr">
                <a:solidFill>
                  <a:schemeClr val="tx2"/>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332285" y="851362"/>
                <a:ext cx="766456" cy="76645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Oval 6"/>
            <p:cNvSpPr/>
            <p:nvPr/>
          </p:nvSpPr>
          <p:spPr>
            <a:xfrm rot="16200000" flipH="1" flipV="1">
              <a:off x="5415942" y="1516292"/>
              <a:ext cx="326768" cy="333333"/>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12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125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3">
      <a:dk1>
        <a:sysClr val="windowText" lastClr="000000"/>
      </a:dk1>
      <a:lt1>
        <a:srgbClr val="CCDA33"/>
      </a:lt1>
      <a:dk2>
        <a:srgbClr val="6D6E72"/>
      </a:dk2>
      <a:lt2>
        <a:srgbClr val="EDEDED"/>
      </a:lt2>
      <a:accent1>
        <a:srgbClr val="000000"/>
      </a:accent1>
      <a:accent2>
        <a:srgbClr val="96A032"/>
      </a:accent2>
      <a:accent3>
        <a:srgbClr val="9BBB59"/>
      </a:accent3>
      <a:accent4>
        <a:srgbClr val="8064A2"/>
      </a:accent4>
      <a:accent5>
        <a:srgbClr val="82902F"/>
      </a:accent5>
      <a:accent6>
        <a:srgbClr val="82902F"/>
      </a:accent6>
      <a:hlink>
        <a:srgbClr val="285515"/>
      </a:hlink>
      <a:folHlink>
        <a:srgbClr val="CCDA33"/>
      </a:folHlink>
    </a:clrScheme>
    <a:fontScheme name="Ver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1937</TotalTime>
  <Words>1989</Words>
  <Application>Microsoft Office PowerPoint</Application>
  <PresentationFormat>On-screen Show (4:3)</PresentationFormat>
  <Paragraphs>257</Paragraphs>
  <Slides>34</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Century Gothic</vt:lpstr>
      <vt:lpstr>Corbel</vt:lpstr>
      <vt:lpstr>Times New Roman</vt:lpstr>
      <vt:lpstr>Office Theme</vt:lpstr>
      <vt:lpstr>Safe Sanctuary Policy</vt:lpstr>
      <vt:lpstr>What we will cover: </vt:lpstr>
      <vt:lpstr>Purpose</vt:lpstr>
      <vt:lpstr>What Is Abuse?</vt:lpstr>
      <vt:lpstr>PowerPoint Presentation</vt:lpstr>
      <vt:lpstr>PowerPoint Presentation</vt:lpstr>
      <vt:lpstr>Overview</vt:lpstr>
      <vt:lpstr>Guiding Principle</vt:lpstr>
      <vt:lpstr>Foundational Principle 1</vt:lpstr>
      <vt:lpstr>Foundational Principle 2</vt:lpstr>
      <vt:lpstr>Foundational Principle 3</vt:lpstr>
      <vt:lpstr>Foundational Principle 4</vt:lpstr>
      <vt:lpstr>“Protection Barriers”  3 Month Rule</vt:lpstr>
      <vt:lpstr>“Protection Barriers”  Two-Deep Leadership</vt:lpstr>
      <vt:lpstr>“Protection Barriers” </vt:lpstr>
      <vt:lpstr>“Protection Barriers”  Line of Sight</vt:lpstr>
      <vt:lpstr>“Protection Barriers”  Rule of Threes</vt:lpstr>
      <vt:lpstr>“Protection Barriers”  Respect of Privacy</vt:lpstr>
      <vt:lpstr>“Protection Barriers” Appropriate Dress</vt:lpstr>
      <vt:lpstr>“Protection Barriers” Appropriate Physical Contact</vt:lpstr>
      <vt:lpstr>“Protection Barriers” Age Requirements</vt:lpstr>
      <vt:lpstr>“Protection Barriers” Discipline</vt:lpstr>
      <vt:lpstr>“Protection Barriers” Constructive Discipline</vt:lpstr>
      <vt:lpstr>Constructive Discipline-Cont.</vt:lpstr>
      <vt:lpstr>Constructive Discipline-Cont.</vt:lpstr>
      <vt:lpstr>Foundational Principle 5</vt:lpstr>
      <vt:lpstr>Prompt Reporting:  The First R is “Recognize”</vt:lpstr>
      <vt:lpstr>Prompt Reporting: The Second R is “Resist”</vt:lpstr>
      <vt:lpstr>Prompt Reporting: The Third R is “Reporting”</vt:lpstr>
      <vt:lpstr>Foundational Principle 6</vt:lpstr>
      <vt:lpstr>These are specific resistance methods adopted by the United Nations in 1989. </vt:lpstr>
      <vt:lpstr>The Child’s Bill of Rights – Cont.</vt:lpstr>
      <vt:lpstr>Legal Responsibilities</vt:lpstr>
      <vt:lpstr>Review</vt:lpstr>
    </vt:vector>
  </TitlesOfParts>
  <Company>Ohio Christian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 Sanctuary Policy</dc:title>
  <dc:creator>Sean Gallagher</dc:creator>
  <cp:lastModifiedBy>Laura Mccoy</cp:lastModifiedBy>
  <cp:revision>29</cp:revision>
  <cp:lastPrinted>2019-05-29T15:33:43Z</cp:lastPrinted>
  <dcterms:created xsi:type="dcterms:W3CDTF">2014-04-18T14:09:32Z</dcterms:created>
  <dcterms:modified xsi:type="dcterms:W3CDTF">2022-09-07T21:12:01Z</dcterms:modified>
</cp:coreProperties>
</file>