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08" r:id="rId2"/>
    <p:sldId id="287" r:id="rId3"/>
    <p:sldId id="288" r:id="rId4"/>
    <p:sldId id="278" r:id="rId5"/>
    <p:sldId id="282" r:id="rId6"/>
    <p:sldId id="304" r:id="rId7"/>
    <p:sldId id="289" r:id="rId8"/>
    <p:sldId id="306" r:id="rId9"/>
    <p:sldId id="30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0A0"/>
    <a:srgbClr val="63C9C7"/>
    <a:srgbClr val="5A77B6"/>
    <a:srgbClr val="E5E5E5"/>
    <a:srgbClr val="3B3838"/>
    <a:srgbClr val="EE4044"/>
    <a:srgbClr val="65A148"/>
    <a:srgbClr val="2B7471"/>
    <a:srgbClr val="ED7D31"/>
    <a:srgbClr val="0889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79572" autoAdjust="0"/>
  </p:normalViewPr>
  <p:slideViewPr>
    <p:cSldViewPr snapToGrid="0">
      <p:cViewPr varScale="1">
        <p:scale>
          <a:sx n="65" d="100"/>
          <a:sy n="65" d="100"/>
        </p:scale>
        <p:origin x="13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AFEDF-A1E7-43FC-97DE-959E39045F96}" type="datetimeFigureOut">
              <a:rPr lang="en-GB" smtClean="0"/>
              <a:t>19/07/2023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90B55-8531-4266-9B2B-CB24F79D8825}" type="slidenum">
              <a:rPr lang="en-GB" smtClean="0"/>
              <a:t>‹#›</a:t>
            </a:fld>
            <a:endParaRPr lang="en-GB"/>
          </a:p>
        </p:txBody>
      </p:sp>
    </p:spTree>
    <p:extLst>
      <p:ext uri="{BB962C8B-B14F-4D97-AF65-F5344CB8AC3E}">
        <p14:creationId xmlns:p14="http://schemas.microsoft.com/office/powerpoint/2010/main" val="422608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Show this title screen AND play the music (see sound icon onscreen) whilst the children enter.</a:t>
            </a:r>
          </a:p>
        </p:txBody>
      </p:sp>
      <p:sp>
        <p:nvSpPr>
          <p:cNvPr id="4" name="Slide Number Placeholder 3"/>
          <p:cNvSpPr>
            <a:spLocks noGrp="1"/>
          </p:cNvSpPr>
          <p:nvPr>
            <p:ph type="sldNum" sz="quarter" idx="5"/>
          </p:nvPr>
        </p:nvSpPr>
        <p:spPr/>
        <p:txBody>
          <a:bodyPr/>
          <a:lstStyle/>
          <a:p>
            <a:fld id="{DEB90B55-8531-4266-9B2B-CB24F79D8825}" type="slidenum">
              <a:rPr lang="en-GB" smtClean="0"/>
              <a:t>2</a:t>
            </a:fld>
            <a:endParaRPr lang="en-GB"/>
          </a:p>
        </p:txBody>
      </p:sp>
    </p:spTree>
    <p:extLst>
      <p:ext uri="{BB962C8B-B14F-4D97-AF65-F5344CB8AC3E}">
        <p14:creationId xmlns:p14="http://schemas.microsoft.com/office/powerpoint/2010/main" val="54546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Ice-breaker question for the kids to answer as a warm-up (adults answer too!).</a:t>
            </a:r>
          </a:p>
        </p:txBody>
      </p:sp>
      <p:sp>
        <p:nvSpPr>
          <p:cNvPr id="4" name="Slide Number Placeholder 3"/>
          <p:cNvSpPr>
            <a:spLocks noGrp="1"/>
          </p:cNvSpPr>
          <p:nvPr>
            <p:ph type="sldNum" sz="quarter" idx="5"/>
          </p:nvPr>
        </p:nvSpPr>
        <p:spPr/>
        <p:txBody>
          <a:bodyPr/>
          <a:lstStyle/>
          <a:p>
            <a:fld id="{DEB90B55-8531-4266-9B2B-CB24F79D8825}" type="slidenum">
              <a:rPr lang="en-GB" smtClean="0"/>
              <a:t>3</a:t>
            </a:fld>
            <a:endParaRPr lang="en-GB"/>
          </a:p>
        </p:txBody>
      </p:sp>
    </p:spTree>
    <p:extLst>
      <p:ext uri="{BB962C8B-B14F-4D97-AF65-F5344CB8AC3E}">
        <p14:creationId xmlns:p14="http://schemas.microsoft.com/office/powerpoint/2010/main" val="239720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Worship &amp; reflection song to prepare our hearts and minds for the session. Click button (whilst in slideshow mode) to link to the song on YouTube. Allow the children to watch quietly or listen with their eyes closed if they’re too shy to sing. Encourage them to think about the words (reflect on the lyrics).</a:t>
            </a:r>
          </a:p>
        </p:txBody>
      </p:sp>
      <p:sp>
        <p:nvSpPr>
          <p:cNvPr id="4" name="Slide Number Placeholder 3"/>
          <p:cNvSpPr>
            <a:spLocks noGrp="1"/>
          </p:cNvSpPr>
          <p:nvPr>
            <p:ph type="sldNum" sz="quarter" idx="5"/>
          </p:nvPr>
        </p:nvSpPr>
        <p:spPr/>
        <p:txBody>
          <a:bodyPr/>
          <a:lstStyle/>
          <a:p>
            <a:fld id="{DEB90B55-8531-4266-9B2B-CB24F79D8825}" type="slidenum">
              <a:rPr lang="en-GB" smtClean="0"/>
              <a:t>4</a:t>
            </a:fld>
            <a:endParaRPr lang="en-GB"/>
          </a:p>
        </p:txBody>
      </p:sp>
    </p:spTree>
    <p:extLst>
      <p:ext uri="{BB962C8B-B14F-4D97-AF65-F5344CB8AC3E}">
        <p14:creationId xmlns:p14="http://schemas.microsoft.com/office/powerpoint/2010/main" val="400695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look at our focus verse. Say: </a:t>
            </a:r>
            <a:r>
              <a:rPr lang="en-GB" i="1" dirty="0"/>
              <a:t>[There’s are bits missing from the verse written on screen. What needs to be added in?] </a:t>
            </a:r>
            <a:r>
              <a:rPr lang="en-GB" i="0" dirty="0"/>
              <a:t>See next slide for the answers.</a:t>
            </a:r>
            <a:endParaRPr lang="en-GB" dirty="0"/>
          </a:p>
        </p:txBody>
      </p:sp>
      <p:sp>
        <p:nvSpPr>
          <p:cNvPr id="4" name="Slide Number Placeholder 3"/>
          <p:cNvSpPr>
            <a:spLocks noGrp="1"/>
          </p:cNvSpPr>
          <p:nvPr>
            <p:ph type="sldNum" sz="quarter" idx="5"/>
          </p:nvPr>
        </p:nvSpPr>
        <p:spPr/>
        <p:txBody>
          <a:bodyPr/>
          <a:lstStyle/>
          <a:p>
            <a:fld id="{DEB90B55-8531-4266-9B2B-CB24F79D8825}" type="slidenum">
              <a:rPr lang="en-GB" smtClean="0"/>
              <a:t>5</a:t>
            </a:fld>
            <a:endParaRPr lang="en-GB"/>
          </a:p>
        </p:txBody>
      </p:sp>
    </p:spTree>
    <p:extLst>
      <p:ext uri="{BB962C8B-B14F-4D97-AF65-F5344CB8AC3E}">
        <p14:creationId xmlns:p14="http://schemas.microsoft.com/office/powerpoint/2010/main" val="90894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it aloud together.</a:t>
            </a:r>
          </a:p>
        </p:txBody>
      </p:sp>
      <p:sp>
        <p:nvSpPr>
          <p:cNvPr id="4" name="Slide Number Placeholder 3"/>
          <p:cNvSpPr>
            <a:spLocks noGrp="1"/>
          </p:cNvSpPr>
          <p:nvPr>
            <p:ph type="sldNum" sz="quarter" idx="5"/>
          </p:nvPr>
        </p:nvSpPr>
        <p:spPr/>
        <p:txBody>
          <a:bodyPr/>
          <a:lstStyle/>
          <a:p>
            <a:fld id="{DEB90B55-8531-4266-9B2B-CB24F79D8825}" type="slidenum">
              <a:rPr lang="en-GB" smtClean="0"/>
              <a:t>6</a:t>
            </a:fld>
            <a:endParaRPr lang="en-GB"/>
          </a:p>
        </p:txBody>
      </p:sp>
    </p:spTree>
    <p:extLst>
      <p:ext uri="{BB962C8B-B14F-4D97-AF65-F5344CB8AC3E}">
        <p14:creationId xmlns:p14="http://schemas.microsoft.com/office/powerpoint/2010/main" val="321813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today’s topic.</a:t>
            </a:r>
          </a:p>
        </p:txBody>
      </p:sp>
      <p:sp>
        <p:nvSpPr>
          <p:cNvPr id="4" name="Slide Number Placeholder 3"/>
          <p:cNvSpPr>
            <a:spLocks noGrp="1"/>
          </p:cNvSpPr>
          <p:nvPr>
            <p:ph type="sldNum" sz="quarter" idx="5"/>
          </p:nvPr>
        </p:nvSpPr>
        <p:spPr/>
        <p:txBody>
          <a:bodyPr/>
          <a:lstStyle/>
          <a:p>
            <a:fld id="{DEB90B55-8531-4266-9B2B-CB24F79D8825}" type="slidenum">
              <a:rPr lang="en-GB" smtClean="0"/>
              <a:t>7</a:t>
            </a:fld>
            <a:endParaRPr lang="en-GB"/>
          </a:p>
        </p:txBody>
      </p:sp>
    </p:spTree>
    <p:extLst>
      <p:ext uri="{BB962C8B-B14F-4D97-AF65-F5344CB8AC3E}">
        <p14:creationId xmlns:p14="http://schemas.microsoft.com/office/powerpoint/2010/main" val="256030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Challenge/Game: Choose two volunteers. One volunteer will be blindfolded (and they’ll have the pencil and paper on a clipboard). The other volunteer will instruct them to draw a simple image WITHOUT saying what the image is. </a:t>
            </a:r>
            <a:r>
              <a:rPr lang="en-GB" dirty="0"/>
              <a:t>The non-blindfolded partner helps the blindfolded partner by giving advice and direction. Play another few rounds with different volunteers if time allows. Examples of simple images for them to draw: smiley face, stick person, tree, cat, chair, phone, flower.</a:t>
            </a:r>
          </a:p>
        </p:txBody>
      </p:sp>
      <p:sp>
        <p:nvSpPr>
          <p:cNvPr id="4" name="Slide Number Placeholder 3"/>
          <p:cNvSpPr>
            <a:spLocks noGrp="1"/>
          </p:cNvSpPr>
          <p:nvPr>
            <p:ph type="sldNum" sz="quarter" idx="5"/>
          </p:nvPr>
        </p:nvSpPr>
        <p:spPr/>
        <p:txBody>
          <a:bodyPr/>
          <a:lstStyle/>
          <a:p>
            <a:fld id="{DEB90B55-8531-4266-9B2B-CB24F79D8825}" type="slidenum">
              <a:rPr lang="en-GB" smtClean="0"/>
              <a:t>8</a:t>
            </a:fld>
            <a:endParaRPr lang="en-GB"/>
          </a:p>
        </p:txBody>
      </p:sp>
    </p:spTree>
    <p:extLst>
      <p:ext uri="{BB962C8B-B14F-4D97-AF65-F5344CB8AC3E}">
        <p14:creationId xmlns:p14="http://schemas.microsoft.com/office/powerpoint/2010/main" val="231594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Say: </a:t>
            </a:r>
            <a:r>
              <a:rPr lang="en-GB" i="1" dirty="0"/>
              <a:t>[In this challenge, both volunteers had a “flaw” they were forced to overcome - one couldn’t see, and the other couldn’t draw. They couldn’t change each other’s “flaws”, just as they couldn’t change their own. Instead, they had to make “allowances” for each other to complete the task.] </a:t>
            </a:r>
            <a:r>
              <a:rPr lang="en-GB" dirty="0"/>
              <a:t>Discuss with the YP how this sometimes needs to happen in daily life, too. Ask for examples (and have an example ready to share). </a:t>
            </a:r>
            <a:r>
              <a:rPr lang="en-US" dirty="0"/>
              <a:t>Close in prayer at the end of the session, encouraging the YP to pray.</a:t>
            </a:r>
            <a:endParaRPr lang="en-GB" dirty="0"/>
          </a:p>
        </p:txBody>
      </p:sp>
      <p:sp>
        <p:nvSpPr>
          <p:cNvPr id="4" name="Slide Number Placeholder 3"/>
          <p:cNvSpPr>
            <a:spLocks noGrp="1"/>
          </p:cNvSpPr>
          <p:nvPr>
            <p:ph type="sldNum" sz="quarter" idx="5"/>
          </p:nvPr>
        </p:nvSpPr>
        <p:spPr/>
        <p:txBody>
          <a:bodyPr/>
          <a:lstStyle/>
          <a:p>
            <a:fld id="{DEB90B55-8531-4266-9B2B-CB24F79D8825}" type="slidenum">
              <a:rPr lang="en-GB" smtClean="0"/>
              <a:t>9</a:t>
            </a:fld>
            <a:endParaRPr lang="en-GB"/>
          </a:p>
        </p:txBody>
      </p:sp>
    </p:spTree>
    <p:extLst>
      <p:ext uri="{BB962C8B-B14F-4D97-AF65-F5344CB8AC3E}">
        <p14:creationId xmlns:p14="http://schemas.microsoft.com/office/powerpoint/2010/main" val="69873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F445-6973-7463-38C9-91BEFE7F9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9C814C-A863-33FB-0E05-C093AD678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D437F9-A7E2-6A40-3C97-96FE0208F2E6}"/>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5" name="Footer Placeholder 4">
            <a:extLst>
              <a:ext uri="{FF2B5EF4-FFF2-40B4-BE49-F238E27FC236}">
                <a16:creationId xmlns:a16="http://schemas.microsoft.com/office/drawing/2014/main" id="{4736DA04-731B-DE4E-DACB-57B5F8149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08E725-4E1F-CE46-2C4F-D8F79394607B}"/>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404857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62ED-30EC-FA11-36C8-82C9D2CE60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AF5F47-D136-CEC2-9589-5562EE25F6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3068F-EF34-26D6-5983-67B81D81A5B4}"/>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5" name="Footer Placeholder 4">
            <a:extLst>
              <a:ext uri="{FF2B5EF4-FFF2-40B4-BE49-F238E27FC236}">
                <a16:creationId xmlns:a16="http://schemas.microsoft.com/office/drawing/2014/main" id="{C977438D-988D-6BD7-CB01-BCBA90621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AFC46-D599-0D49-93BD-9A99D8BE4E99}"/>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390266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4E2C8-A3A1-2A65-7559-A8385F4675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DB0CD7-F650-E4EF-94F8-C6D7DED45C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8B9E91-80A3-A371-C61C-96C14EB05568}"/>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5" name="Footer Placeholder 4">
            <a:extLst>
              <a:ext uri="{FF2B5EF4-FFF2-40B4-BE49-F238E27FC236}">
                <a16:creationId xmlns:a16="http://schemas.microsoft.com/office/drawing/2014/main" id="{058F5215-58AB-5F13-6AE6-92E11C23B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F5B19-1C1B-A03B-25ED-3D66A3F2BBFC}"/>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210056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83C4-0448-5CCD-F168-0AB5779F91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429A39-394E-2454-300E-208D77CA7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8B26D-205E-9017-8ED6-A1BBF908E99D}"/>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5" name="Footer Placeholder 4">
            <a:extLst>
              <a:ext uri="{FF2B5EF4-FFF2-40B4-BE49-F238E27FC236}">
                <a16:creationId xmlns:a16="http://schemas.microsoft.com/office/drawing/2014/main" id="{E670D5B9-6FD8-1813-3474-BF9A74EE5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61D40-7F37-EAD7-709B-6243E8A8956C}"/>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19966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569BE-6762-ECA6-6383-ABB452AB2F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9AFB12-F8A0-6B44-6F8A-C504BA257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67D0F-303E-4A79-8816-47A6D3FD7AAB}"/>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5" name="Footer Placeholder 4">
            <a:extLst>
              <a:ext uri="{FF2B5EF4-FFF2-40B4-BE49-F238E27FC236}">
                <a16:creationId xmlns:a16="http://schemas.microsoft.com/office/drawing/2014/main" id="{A8237DAC-E623-FE31-ADA3-7948D6D038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86AE60-9BBD-1424-D0CE-F2EAF0F6C265}"/>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251992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8712-B883-F0D9-0BE7-4B06F08A34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03BCEC-6FC7-E08F-B0D0-996CEFE273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10E32F-835D-D7B7-746D-995776B5A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3D5A07-3096-38D0-532A-C094D6036081}"/>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6" name="Footer Placeholder 5">
            <a:extLst>
              <a:ext uri="{FF2B5EF4-FFF2-40B4-BE49-F238E27FC236}">
                <a16:creationId xmlns:a16="http://schemas.microsoft.com/office/drawing/2014/main" id="{5DFF81A1-9587-6CFE-9AD9-3B3EDFDB80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D38381-F442-5679-6282-DA9F3A688472}"/>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362995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F59-4FE8-D717-0D40-7640322635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43E88-C0C2-92B8-FE76-AAF914F71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69E103-81FF-0339-AE40-095E66A12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1E7996-3D61-D979-0772-AF4C9C58F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F0B0F-26C8-11C6-6054-00672842F5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E0E4E7-66D2-A57F-139C-E625347A534C}"/>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8" name="Footer Placeholder 7">
            <a:extLst>
              <a:ext uri="{FF2B5EF4-FFF2-40B4-BE49-F238E27FC236}">
                <a16:creationId xmlns:a16="http://schemas.microsoft.com/office/drawing/2014/main" id="{BB34ABCB-C0F3-F5BE-ADC1-36FC66995C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4F7AAE-B201-18AB-8B12-D1CB81202448}"/>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209191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391D-D67C-CE76-99CF-3628968319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852284-3C14-790D-8406-7288BEB53FC8}"/>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4" name="Footer Placeholder 3">
            <a:extLst>
              <a:ext uri="{FF2B5EF4-FFF2-40B4-BE49-F238E27FC236}">
                <a16:creationId xmlns:a16="http://schemas.microsoft.com/office/drawing/2014/main" id="{9EC7BEBC-FD6B-AE60-61C1-647F8A7532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FBC26B-F273-F9AF-B0B1-C7A77DC991FB}"/>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62880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6FA1E-146E-98C6-C7D4-10B54935AC26}"/>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3" name="Footer Placeholder 2">
            <a:extLst>
              <a:ext uri="{FF2B5EF4-FFF2-40B4-BE49-F238E27FC236}">
                <a16:creationId xmlns:a16="http://schemas.microsoft.com/office/drawing/2014/main" id="{F9E8BA6C-4C36-6F6C-4510-ACFA63A714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94041F-F259-10BA-8AA5-0B5BDC33BF11}"/>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286021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20F-0F1B-458A-455F-D5B697055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3131AF-16F4-6BCD-BD44-AE07DBE6C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ECE964-EF55-AAFB-3CE7-C1D4C5984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59611-B342-B015-0BCD-7A212E85FF8F}"/>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6" name="Footer Placeholder 5">
            <a:extLst>
              <a:ext uri="{FF2B5EF4-FFF2-40B4-BE49-F238E27FC236}">
                <a16:creationId xmlns:a16="http://schemas.microsoft.com/office/drawing/2014/main" id="{A887F837-33AB-490D-8E23-7D7FDACC5A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D390A9-9D3F-C98C-CF2F-548F6AF6CCFB}"/>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340974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B4CD-8260-1D68-4E28-C27ABE94C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E95527-773A-D661-AC05-9A402EB04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BA0B94-DE4A-F04B-4290-B6D831FB2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5FE68-B942-4B24-5AA6-D596DA82DA91}"/>
              </a:ext>
            </a:extLst>
          </p:cNvPr>
          <p:cNvSpPr>
            <a:spLocks noGrp="1"/>
          </p:cNvSpPr>
          <p:nvPr>
            <p:ph type="dt" sz="half" idx="10"/>
          </p:nvPr>
        </p:nvSpPr>
        <p:spPr/>
        <p:txBody>
          <a:bodyPr/>
          <a:lstStyle/>
          <a:p>
            <a:fld id="{3AF612B4-67E5-48B7-80BF-A42B5E871E8D}" type="datetimeFigureOut">
              <a:rPr lang="en-GB" smtClean="0"/>
              <a:t>19/07/2023</a:t>
            </a:fld>
            <a:endParaRPr lang="en-GB"/>
          </a:p>
        </p:txBody>
      </p:sp>
      <p:sp>
        <p:nvSpPr>
          <p:cNvPr id="6" name="Footer Placeholder 5">
            <a:extLst>
              <a:ext uri="{FF2B5EF4-FFF2-40B4-BE49-F238E27FC236}">
                <a16:creationId xmlns:a16="http://schemas.microsoft.com/office/drawing/2014/main" id="{50DC1B5A-47CC-5BE7-7E92-6F3C8C5813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8D8E20-F3A7-DF8B-640D-6C225BC81F31}"/>
              </a:ext>
            </a:extLst>
          </p:cNvPr>
          <p:cNvSpPr>
            <a:spLocks noGrp="1"/>
          </p:cNvSpPr>
          <p:nvPr>
            <p:ph type="sldNum" sz="quarter" idx="12"/>
          </p:nvPr>
        </p:nvSpPr>
        <p:spPr/>
        <p:txBody>
          <a:bodyPr/>
          <a:lstStyle/>
          <a:p>
            <a:fld id="{993BF0C5-A9B1-405F-AFFD-CC1A379FA0BF}" type="slidenum">
              <a:rPr lang="en-GB" smtClean="0"/>
              <a:t>‹#›</a:t>
            </a:fld>
            <a:endParaRPr lang="en-GB"/>
          </a:p>
        </p:txBody>
      </p:sp>
    </p:spTree>
    <p:extLst>
      <p:ext uri="{BB962C8B-B14F-4D97-AF65-F5344CB8AC3E}">
        <p14:creationId xmlns:p14="http://schemas.microsoft.com/office/powerpoint/2010/main" val="204424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28FE3-5BD0-9EF9-17F1-E30960290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95E53A-38F5-0A30-B900-12C3A5D9A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BA2691-3142-85BE-04D7-AA10A5BF2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612B4-67E5-48B7-80BF-A42B5E871E8D}" type="datetimeFigureOut">
              <a:rPr lang="en-GB" smtClean="0"/>
              <a:t>19/07/2023</a:t>
            </a:fld>
            <a:endParaRPr lang="en-GB"/>
          </a:p>
        </p:txBody>
      </p:sp>
      <p:sp>
        <p:nvSpPr>
          <p:cNvPr id="5" name="Footer Placeholder 4">
            <a:extLst>
              <a:ext uri="{FF2B5EF4-FFF2-40B4-BE49-F238E27FC236}">
                <a16:creationId xmlns:a16="http://schemas.microsoft.com/office/drawing/2014/main" id="{4CEECB98-4AA4-4122-C7FB-4F78387FA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C0E9BF-4285-8472-EDD8-C0CBA61F3A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BF0C5-A9B1-405F-AFFD-CC1A379FA0BF}" type="slidenum">
              <a:rPr lang="en-GB" smtClean="0"/>
              <a:t>‹#›</a:t>
            </a:fld>
            <a:endParaRPr lang="en-GB"/>
          </a:p>
        </p:txBody>
      </p:sp>
    </p:spTree>
    <p:extLst>
      <p:ext uri="{BB962C8B-B14F-4D97-AF65-F5344CB8AC3E}">
        <p14:creationId xmlns:p14="http://schemas.microsoft.com/office/powerpoint/2010/main" val="815910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youtube.com/watch?v=-pD2zIuiC2g&amp;list=PLPPEK8L3PaAv-6scNFqF2ULqfYn2okkgW&amp;index=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7F83B98-4B73-6C52-39FC-A94343523D7A}"/>
              </a:ext>
            </a:extLst>
          </p:cNvPr>
          <p:cNvSpPr/>
          <p:nvPr/>
        </p:nvSpPr>
        <p:spPr>
          <a:xfrm>
            <a:off x="1443789" y="914400"/>
            <a:ext cx="9384632" cy="46842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Hi </a:t>
            </a:r>
            <a:r>
              <a:rPr lang="en-GB" sz="2400" dirty="0">
                <a:sym typeface="Wingdings" panose="05000000000000000000" pitchFamily="2" charset="2"/>
              </a:rPr>
              <a:t></a:t>
            </a:r>
          </a:p>
          <a:p>
            <a:pPr algn="ctr"/>
            <a:endParaRPr lang="en-GB" sz="2400" dirty="0">
              <a:sym typeface="Wingdings" panose="05000000000000000000" pitchFamily="2" charset="2"/>
            </a:endParaRPr>
          </a:p>
          <a:p>
            <a:pPr algn="ctr"/>
            <a:r>
              <a:rPr lang="en-GB" sz="2400" dirty="0">
                <a:sym typeface="Wingdings" panose="05000000000000000000" pitchFamily="2" charset="2"/>
              </a:rPr>
              <a:t>We are a church in London (UK) who loves Jesus and longs to see more of His young people walking with Him.</a:t>
            </a:r>
          </a:p>
          <a:p>
            <a:pPr algn="ctr"/>
            <a:endParaRPr lang="en-GB" sz="2400" dirty="0">
              <a:sym typeface="Wingdings" panose="05000000000000000000" pitchFamily="2" charset="2"/>
            </a:endParaRPr>
          </a:p>
          <a:p>
            <a:pPr algn="ctr"/>
            <a:r>
              <a:rPr lang="en-GB" sz="2400" dirty="0">
                <a:sym typeface="Wingdings" panose="05000000000000000000" pitchFamily="2" charset="2"/>
              </a:rPr>
              <a:t>To use this simple youth session plan on ‘accepting and loving others despite our flaws’, read the notes at the bottom of each slide. This is where you’ll find teacher/youth leader instructions for the activities onscreen.</a:t>
            </a:r>
          </a:p>
          <a:p>
            <a:pPr algn="ctr"/>
            <a:endParaRPr lang="en-GB" sz="2400" dirty="0">
              <a:sym typeface="Wingdings" panose="05000000000000000000" pitchFamily="2" charset="2"/>
            </a:endParaRPr>
          </a:p>
          <a:p>
            <a:pPr algn="ctr"/>
            <a:r>
              <a:rPr lang="en-GB" sz="2400" dirty="0">
                <a:sym typeface="Wingdings" panose="05000000000000000000" pitchFamily="2" charset="2"/>
              </a:rPr>
              <a:t>God bless you!</a:t>
            </a:r>
            <a:endParaRPr lang="en-GB" sz="2400" dirty="0"/>
          </a:p>
        </p:txBody>
      </p:sp>
    </p:spTree>
    <p:extLst>
      <p:ext uri="{BB962C8B-B14F-4D97-AF65-F5344CB8AC3E}">
        <p14:creationId xmlns:p14="http://schemas.microsoft.com/office/powerpoint/2010/main" val="29561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0A4C40-3EB5-88E3-E965-B9D0A5712CF9}"/>
              </a:ext>
            </a:extLst>
          </p:cNvPr>
          <p:cNvSpPr txBox="1"/>
          <p:nvPr/>
        </p:nvSpPr>
        <p:spPr>
          <a:xfrm>
            <a:off x="838200" y="5186423"/>
            <a:ext cx="10515600" cy="111438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dirty="0">
                <a:latin typeface="+mj-lt"/>
                <a:ea typeface="+mj-ea"/>
                <a:cs typeface="+mj-cs"/>
              </a:rPr>
              <a:t>Accepting Others</a:t>
            </a:r>
          </a:p>
        </p:txBody>
      </p:sp>
      <p:pic>
        <p:nvPicPr>
          <p:cNvPr id="5" name="Picture 4" descr="A group of people in matching outfits&#10;&#10;Description automatically generated with low confidence">
            <a:extLst>
              <a:ext uri="{FF2B5EF4-FFF2-40B4-BE49-F238E27FC236}">
                <a16:creationId xmlns:a16="http://schemas.microsoft.com/office/drawing/2014/main" id="{3F49A65F-0A22-2652-2A4C-6A2C1C1E2526}"/>
              </a:ext>
            </a:extLst>
          </p:cNvPr>
          <p:cNvPicPr>
            <a:picLocks noChangeAspect="1"/>
          </p:cNvPicPr>
          <p:nvPr/>
        </p:nvPicPr>
        <p:blipFill rotWithShape="1">
          <a:blip r:embed="rId5"/>
          <a:srcRect l="3188" r="170"/>
          <a:stretch/>
        </p:blipFill>
        <p:spPr>
          <a:xfrm>
            <a:off x="20" y="10"/>
            <a:ext cx="12191980" cy="5014697"/>
          </a:xfrm>
          <a:prstGeom prst="rect">
            <a:avLst/>
          </a:prstGeom>
        </p:spPr>
      </p:pic>
      <p:pic>
        <p:nvPicPr>
          <p:cNvPr id="3" name="FREE_RB_Type_Beat_x_Guitar_Rnb_i_(getmp3.pro)">
            <a:hlinkClick r:id="" action="ppaction://media"/>
            <a:extLst>
              <a:ext uri="{FF2B5EF4-FFF2-40B4-BE49-F238E27FC236}">
                <a16:creationId xmlns:a16="http://schemas.microsoft.com/office/drawing/2014/main" id="{EED5DF99-099E-D3AE-3AAC-66B668FF31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5151" y="5862921"/>
            <a:ext cx="609600" cy="609600"/>
          </a:xfrm>
          <a:prstGeom prst="rect">
            <a:avLst/>
          </a:prstGeom>
        </p:spPr>
      </p:pic>
    </p:spTree>
    <p:extLst>
      <p:ext uri="{BB962C8B-B14F-4D97-AF65-F5344CB8AC3E}">
        <p14:creationId xmlns:p14="http://schemas.microsoft.com/office/powerpoint/2010/main" val="40608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42D2F77-E19E-AE1D-CCE6-D9C5CF647353}"/>
              </a:ext>
            </a:extLst>
          </p:cNvPr>
          <p:cNvSpPr txBox="1"/>
          <p:nvPr/>
        </p:nvSpPr>
        <p:spPr>
          <a:xfrm>
            <a:off x="5231078" y="617850"/>
            <a:ext cx="1690762" cy="1018341"/>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rgbClr val="080808"/>
                </a:solidFill>
                <a:latin typeface="+mj-lt"/>
                <a:ea typeface="+mj-ea"/>
                <a:cs typeface="+mj-cs"/>
              </a:rPr>
              <a:t>Q:</a:t>
            </a:r>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F6269D47-B922-4FDB-8FB7-B43677D96650}"/>
              </a:ext>
            </a:extLst>
          </p:cNvPr>
          <p:cNvSpPr txBox="1"/>
          <p:nvPr/>
        </p:nvSpPr>
        <p:spPr>
          <a:xfrm>
            <a:off x="3575312" y="2254041"/>
            <a:ext cx="5148313" cy="2145943"/>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080808"/>
                </a:solidFill>
                <a:latin typeface="+mj-lt"/>
                <a:ea typeface="+mj-ea"/>
                <a:cs typeface="+mj-cs"/>
              </a:rPr>
              <a:t>What’s your </a:t>
            </a:r>
            <a:r>
              <a:rPr lang="en-US" sz="4400" u="sng" kern="1200" dirty="0">
                <a:solidFill>
                  <a:srgbClr val="080808"/>
                </a:solidFill>
                <a:latin typeface="+mj-lt"/>
                <a:ea typeface="+mj-ea"/>
                <a:cs typeface="+mj-cs"/>
              </a:rPr>
              <a:t>least</a:t>
            </a:r>
            <a:r>
              <a:rPr lang="en-US" sz="4400" kern="1200" dirty="0">
                <a:solidFill>
                  <a:srgbClr val="080808"/>
                </a:solidFill>
                <a:latin typeface="+mj-lt"/>
                <a:ea typeface="+mj-ea"/>
                <a:cs typeface="+mj-cs"/>
              </a:rPr>
              <a:t> favourite insect?</a:t>
            </a:r>
          </a:p>
        </p:txBody>
      </p:sp>
      <p:pic>
        <p:nvPicPr>
          <p:cNvPr id="4" name="Graphic 3" descr="Grasshopper with solid fill">
            <a:extLst>
              <a:ext uri="{FF2B5EF4-FFF2-40B4-BE49-F238E27FC236}">
                <a16:creationId xmlns:a16="http://schemas.microsoft.com/office/drawing/2014/main" id="{7034BA01-4CDA-EF5A-1C32-DE37204572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1588">
            <a:off x="2182439" y="6095924"/>
            <a:ext cx="914400" cy="914400"/>
          </a:xfrm>
          <a:prstGeom prst="rect">
            <a:avLst/>
          </a:prstGeom>
        </p:spPr>
      </p:pic>
    </p:spTree>
    <p:extLst>
      <p:ext uri="{BB962C8B-B14F-4D97-AF65-F5344CB8AC3E}">
        <p14:creationId xmlns:p14="http://schemas.microsoft.com/office/powerpoint/2010/main" val="326026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9A191B90-62D1-4718-B891-6A3FC82DD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8198" name="Picture 6" descr="Free Christian Stock Video Footage 6791 Free Downloads">
            <a:extLst>
              <a:ext uri="{FF2B5EF4-FFF2-40B4-BE49-F238E27FC236}">
                <a16:creationId xmlns:a16="http://schemas.microsoft.com/office/drawing/2014/main" id="{31DE790D-D179-443D-8CDC-0BE09FE2FB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a:stretch/>
        </p:blipFill>
        <p:spPr bwMode="auto">
          <a:xfrm>
            <a:off x="-1" y="1"/>
            <a:ext cx="12192000" cy="6857922"/>
          </a:xfrm>
          <a:prstGeom prst="rect">
            <a:avLst/>
          </a:prstGeom>
          <a:noFill/>
          <a:extLst>
            <a:ext uri="{909E8E84-426E-40DD-AFC4-6F175D3DCCD1}">
              <a14:hiddenFill xmlns:a14="http://schemas.microsoft.com/office/drawing/2010/main">
                <a:solidFill>
                  <a:srgbClr val="FFFFFF"/>
                </a:solidFill>
              </a14:hiddenFill>
            </a:ext>
          </a:extLst>
        </p:spPr>
      </p:pic>
      <p:grpSp>
        <p:nvGrpSpPr>
          <p:cNvPr id="8207" name="Group 8206">
            <a:extLst>
              <a:ext uri="{FF2B5EF4-FFF2-40B4-BE49-F238E27FC236}">
                <a16:creationId xmlns:a16="http://schemas.microsoft.com/office/drawing/2014/main" id="{63A1050F-42B7-42F4-9436-314DB03DE4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1" y="-1504"/>
            <a:ext cx="4527885" cy="2330553"/>
            <a:chOff x="6867015" y="-1"/>
            <a:chExt cx="5324985" cy="3251912"/>
          </a:xfrm>
          <a:solidFill>
            <a:schemeClr val="bg1">
              <a:alpha val="30000"/>
            </a:schemeClr>
          </a:solidFill>
        </p:grpSpPr>
        <p:sp>
          <p:nvSpPr>
            <p:cNvPr id="8208" name="Freeform: Shape 8207">
              <a:extLst>
                <a:ext uri="{FF2B5EF4-FFF2-40B4-BE49-F238E27FC236}">
                  <a16:creationId xmlns:a16="http://schemas.microsoft.com/office/drawing/2014/main" id="{23D407BF-2834-499F-A121-4FF4919FC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Freeform: Shape 8208">
              <a:extLst>
                <a:ext uri="{FF2B5EF4-FFF2-40B4-BE49-F238E27FC236}">
                  <a16:creationId xmlns:a16="http://schemas.microsoft.com/office/drawing/2014/main" id="{57C515C8-97E1-406F-BA1C-EB6AD75B0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0" name="Freeform: Shape 8209">
              <a:extLst>
                <a:ext uri="{FF2B5EF4-FFF2-40B4-BE49-F238E27FC236}">
                  <a16:creationId xmlns:a16="http://schemas.microsoft.com/office/drawing/2014/main" id="{D8DBBF75-CCF9-41BE-9004-7834D096B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1" name="Freeform: Shape 8210">
              <a:extLst>
                <a:ext uri="{FF2B5EF4-FFF2-40B4-BE49-F238E27FC236}">
                  <a16:creationId xmlns:a16="http://schemas.microsoft.com/office/drawing/2014/main" id="{B3DEBE2A-7C62-4E08-B6AC-3C744D2B2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3" name="Group 8212">
            <a:extLst>
              <a:ext uri="{FF2B5EF4-FFF2-40B4-BE49-F238E27FC236}">
                <a16:creationId xmlns:a16="http://schemas.microsoft.com/office/drawing/2014/main" id="{CB04806E-DE07-4370-8B2D-439E32B3A2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8214" name="Freeform: Shape 8213">
              <a:extLst>
                <a:ext uri="{FF2B5EF4-FFF2-40B4-BE49-F238E27FC236}">
                  <a16:creationId xmlns:a16="http://schemas.microsoft.com/office/drawing/2014/main" id="{56D2FDC8-0ECE-4F3D-BC43-B5B22566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5" name="Freeform: Shape 8214">
              <a:extLst>
                <a:ext uri="{FF2B5EF4-FFF2-40B4-BE49-F238E27FC236}">
                  <a16:creationId xmlns:a16="http://schemas.microsoft.com/office/drawing/2014/main" id="{2E79AFB9-7B8D-4C53-9DB3-E5AB8D887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6" name="Freeform: Shape 8215">
              <a:extLst>
                <a:ext uri="{FF2B5EF4-FFF2-40B4-BE49-F238E27FC236}">
                  <a16:creationId xmlns:a16="http://schemas.microsoft.com/office/drawing/2014/main" id="{92C94F38-99EB-4C61-AF5E-554B823A5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217" name="Freeform: Shape 8216">
              <a:extLst>
                <a:ext uri="{FF2B5EF4-FFF2-40B4-BE49-F238E27FC236}">
                  <a16:creationId xmlns:a16="http://schemas.microsoft.com/office/drawing/2014/main" id="{58F14535-714F-4FC9-A597-27DDE229D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Rounded Corners 5">
            <a:hlinkClick r:id="rId4"/>
            <a:extLst>
              <a:ext uri="{FF2B5EF4-FFF2-40B4-BE49-F238E27FC236}">
                <a16:creationId xmlns:a16="http://schemas.microsoft.com/office/drawing/2014/main" id="{6590767F-9278-D607-75E9-A8F146CAC8AF}"/>
              </a:ext>
            </a:extLst>
          </p:cNvPr>
          <p:cNvSpPr/>
          <p:nvPr/>
        </p:nvSpPr>
        <p:spPr>
          <a:xfrm>
            <a:off x="3843118" y="6004874"/>
            <a:ext cx="4527884" cy="669303"/>
          </a:xfrm>
          <a:prstGeom prst="roundRect">
            <a:avLst>
              <a:gd name="adj" fmla="val 1525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 Every Chain (There is Power)</a:t>
            </a:r>
          </a:p>
        </p:txBody>
      </p:sp>
    </p:spTree>
    <p:extLst>
      <p:ext uri="{BB962C8B-B14F-4D97-AF65-F5344CB8AC3E}">
        <p14:creationId xmlns:p14="http://schemas.microsoft.com/office/powerpoint/2010/main" val="51174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1" name="Rectangle 20">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8" name="TextBox 17">
            <a:extLst>
              <a:ext uri="{FF2B5EF4-FFF2-40B4-BE49-F238E27FC236}">
                <a16:creationId xmlns:a16="http://schemas.microsoft.com/office/drawing/2014/main" id="{7E27E4A3-1365-1784-01E2-C6C7CA392E1C}"/>
              </a:ext>
            </a:extLst>
          </p:cNvPr>
          <p:cNvSpPr txBox="1"/>
          <p:nvPr/>
        </p:nvSpPr>
        <p:spPr>
          <a:xfrm>
            <a:off x="1355578" y="4355619"/>
            <a:ext cx="4936581" cy="129533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8000" kern="1200" dirty="0">
                <a:solidFill>
                  <a:schemeClr val="tx1"/>
                </a:solidFill>
                <a:latin typeface="+mj-lt"/>
                <a:ea typeface="+mj-ea"/>
                <a:cs typeface="+mj-cs"/>
              </a:rPr>
              <a:t>John 3:16</a:t>
            </a:r>
          </a:p>
        </p:txBody>
      </p:sp>
      <p:sp>
        <p:nvSpPr>
          <p:cNvPr id="20" name="TextBox 19">
            <a:extLst>
              <a:ext uri="{FF2B5EF4-FFF2-40B4-BE49-F238E27FC236}">
                <a16:creationId xmlns:a16="http://schemas.microsoft.com/office/drawing/2014/main" id="{4462AD72-7DAC-52B8-2727-C20714412984}"/>
              </a:ext>
            </a:extLst>
          </p:cNvPr>
          <p:cNvSpPr txBox="1"/>
          <p:nvPr/>
        </p:nvSpPr>
        <p:spPr>
          <a:xfrm>
            <a:off x="888035" y="693312"/>
            <a:ext cx="2142160" cy="461665"/>
          </a:xfrm>
          <a:prstGeom prst="rect">
            <a:avLst/>
          </a:prstGeom>
          <a:noFill/>
        </p:spPr>
        <p:txBody>
          <a:bodyPr wrap="square" rtlCol="0">
            <a:spAutoFit/>
          </a:bodyPr>
          <a:lstStyle/>
          <a:p>
            <a:r>
              <a:rPr lang="en-GB" sz="2400" b="1" dirty="0">
                <a:solidFill>
                  <a:schemeClr val="bg1"/>
                </a:solidFill>
                <a:effectLst/>
                <a:latin typeface="Arial" panose="020B0604020202020204" pitchFamily="34" charset="0"/>
                <a:ea typeface="Calibri" panose="020F0502020204030204" pitchFamily="34" charset="0"/>
              </a:rPr>
              <a:t>Focus Verse</a:t>
            </a:r>
            <a:endParaRPr lang="en-GB" sz="2400" b="1" dirty="0">
              <a:solidFill>
                <a:schemeClr val="bg1"/>
              </a:solidFill>
            </a:endParaRPr>
          </a:p>
        </p:txBody>
      </p:sp>
      <p:sp>
        <p:nvSpPr>
          <p:cNvPr id="2" name="TextBox 1">
            <a:extLst>
              <a:ext uri="{FF2B5EF4-FFF2-40B4-BE49-F238E27FC236}">
                <a16:creationId xmlns:a16="http://schemas.microsoft.com/office/drawing/2014/main" id="{C03A72FA-4837-0937-4EA9-D3781E07F866}"/>
              </a:ext>
            </a:extLst>
          </p:cNvPr>
          <p:cNvSpPr txBox="1"/>
          <p:nvPr/>
        </p:nvSpPr>
        <p:spPr>
          <a:xfrm>
            <a:off x="2544021" y="2082298"/>
            <a:ext cx="6980223" cy="1569660"/>
          </a:xfrm>
          <a:prstGeom prst="rect">
            <a:avLst/>
          </a:prstGeom>
          <a:noFill/>
        </p:spPr>
        <p:txBody>
          <a:bodyPr wrap="square" rtlCol="0">
            <a:spAutoFit/>
          </a:bodyPr>
          <a:lstStyle/>
          <a:p>
            <a:pPr algn="ctr"/>
            <a:r>
              <a:rPr lang="en-GB" sz="3200" dirty="0"/>
              <a:t>For God loved the world that He gave His Son, that whoever believes in Him shall have eternal life.</a:t>
            </a:r>
          </a:p>
        </p:txBody>
      </p:sp>
    </p:spTree>
    <p:extLst>
      <p:ext uri="{BB962C8B-B14F-4D97-AF65-F5344CB8AC3E}">
        <p14:creationId xmlns:p14="http://schemas.microsoft.com/office/powerpoint/2010/main" val="299884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1" name="Rectangle 20">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8" name="TextBox 17">
            <a:extLst>
              <a:ext uri="{FF2B5EF4-FFF2-40B4-BE49-F238E27FC236}">
                <a16:creationId xmlns:a16="http://schemas.microsoft.com/office/drawing/2014/main" id="{7E27E4A3-1365-1784-01E2-C6C7CA392E1C}"/>
              </a:ext>
            </a:extLst>
          </p:cNvPr>
          <p:cNvSpPr txBox="1"/>
          <p:nvPr/>
        </p:nvSpPr>
        <p:spPr>
          <a:xfrm>
            <a:off x="1355578" y="4355619"/>
            <a:ext cx="4936581" cy="129533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8000" kern="1200" dirty="0">
                <a:solidFill>
                  <a:schemeClr val="tx1"/>
                </a:solidFill>
                <a:latin typeface="+mj-lt"/>
                <a:ea typeface="+mj-ea"/>
                <a:cs typeface="+mj-cs"/>
              </a:rPr>
              <a:t>John 3:16</a:t>
            </a:r>
          </a:p>
        </p:txBody>
      </p:sp>
      <p:sp>
        <p:nvSpPr>
          <p:cNvPr id="20" name="TextBox 19">
            <a:extLst>
              <a:ext uri="{FF2B5EF4-FFF2-40B4-BE49-F238E27FC236}">
                <a16:creationId xmlns:a16="http://schemas.microsoft.com/office/drawing/2014/main" id="{4462AD72-7DAC-52B8-2727-C20714412984}"/>
              </a:ext>
            </a:extLst>
          </p:cNvPr>
          <p:cNvSpPr txBox="1"/>
          <p:nvPr/>
        </p:nvSpPr>
        <p:spPr>
          <a:xfrm>
            <a:off x="888035" y="693312"/>
            <a:ext cx="2142160" cy="461665"/>
          </a:xfrm>
          <a:prstGeom prst="rect">
            <a:avLst/>
          </a:prstGeom>
          <a:noFill/>
        </p:spPr>
        <p:txBody>
          <a:bodyPr wrap="square" rtlCol="0">
            <a:spAutoFit/>
          </a:bodyPr>
          <a:lstStyle/>
          <a:p>
            <a:r>
              <a:rPr lang="en-GB" sz="2400" b="1" dirty="0">
                <a:solidFill>
                  <a:schemeClr val="bg1"/>
                </a:solidFill>
                <a:effectLst/>
                <a:latin typeface="Arial" panose="020B0604020202020204" pitchFamily="34" charset="0"/>
                <a:ea typeface="Calibri" panose="020F0502020204030204" pitchFamily="34" charset="0"/>
              </a:rPr>
              <a:t>Focus Verse</a:t>
            </a:r>
            <a:endParaRPr lang="en-GB" sz="2400" b="1" dirty="0">
              <a:solidFill>
                <a:schemeClr val="bg1"/>
              </a:solidFill>
            </a:endParaRPr>
          </a:p>
        </p:txBody>
      </p:sp>
      <p:sp>
        <p:nvSpPr>
          <p:cNvPr id="2" name="TextBox 1">
            <a:extLst>
              <a:ext uri="{FF2B5EF4-FFF2-40B4-BE49-F238E27FC236}">
                <a16:creationId xmlns:a16="http://schemas.microsoft.com/office/drawing/2014/main" id="{C03A72FA-4837-0937-4EA9-D3781E07F866}"/>
              </a:ext>
            </a:extLst>
          </p:cNvPr>
          <p:cNvSpPr txBox="1"/>
          <p:nvPr/>
        </p:nvSpPr>
        <p:spPr>
          <a:xfrm>
            <a:off x="2091351" y="2082298"/>
            <a:ext cx="8175279" cy="1569660"/>
          </a:xfrm>
          <a:prstGeom prst="rect">
            <a:avLst/>
          </a:prstGeom>
          <a:noFill/>
        </p:spPr>
        <p:txBody>
          <a:bodyPr wrap="square" rtlCol="0">
            <a:spAutoFit/>
          </a:bodyPr>
          <a:lstStyle/>
          <a:p>
            <a:pPr algn="ctr"/>
            <a:r>
              <a:rPr lang="en-GB" sz="3200" dirty="0"/>
              <a:t>For God </a:t>
            </a:r>
            <a:r>
              <a:rPr lang="en-GB" sz="3200" dirty="0">
                <a:solidFill>
                  <a:srgbClr val="C00000"/>
                </a:solidFill>
              </a:rPr>
              <a:t>so</a:t>
            </a:r>
            <a:r>
              <a:rPr lang="en-GB" sz="3200" dirty="0"/>
              <a:t> loved the world that He gave His </a:t>
            </a:r>
            <a:r>
              <a:rPr lang="en-GB" sz="3200" dirty="0">
                <a:solidFill>
                  <a:srgbClr val="C00000"/>
                </a:solidFill>
              </a:rPr>
              <a:t>one and only</a:t>
            </a:r>
            <a:r>
              <a:rPr lang="en-GB" sz="3200" dirty="0"/>
              <a:t> Son, that whoever believes in Him shall</a:t>
            </a:r>
            <a:r>
              <a:rPr lang="en-GB" sz="3200" dirty="0">
                <a:solidFill>
                  <a:srgbClr val="C00000"/>
                </a:solidFill>
              </a:rPr>
              <a:t> not perish but</a:t>
            </a:r>
            <a:r>
              <a:rPr lang="en-GB" sz="3200" dirty="0"/>
              <a:t> have eternal life.</a:t>
            </a:r>
          </a:p>
        </p:txBody>
      </p:sp>
    </p:spTree>
    <p:extLst>
      <p:ext uri="{BB962C8B-B14F-4D97-AF65-F5344CB8AC3E}">
        <p14:creationId xmlns:p14="http://schemas.microsoft.com/office/powerpoint/2010/main" val="83211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0A4C40-3EB5-88E3-E965-B9D0A5712CF9}"/>
              </a:ext>
            </a:extLst>
          </p:cNvPr>
          <p:cNvSpPr txBox="1"/>
          <p:nvPr/>
        </p:nvSpPr>
        <p:spPr>
          <a:xfrm>
            <a:off x="838200" y="5186423"/>
            <a:ext cx="10515600" cy="111438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dirty="0">
                <a:latin typeface="+mj-lt"/>
                <a:ea typeface="+mj-ea"/>
                <a:cs typeface="+mj-cs"/>
              </a:rPr>
              <a:t>Accepting Others</a:t>
            </a:r>
          </a:p>
        </p:txBody>
      </p:sp>
      <p:pic>
        <p:nvPicPr>
          <p:cNvPr id="5" name="Picture 4" descr="A group of people in matching outfits&#10;&#10;Description automatically generated with low confidence">
            <a:extLst>
              <a:ext uri="{FF2B5EF4-FFF2-40B4-BE49-F238E27FC236}">
                <a16:creationId xmlns:a16="http://schemas.microsoft.com/office/drawing/2014/main" id="{3F49A65F-0A22-2652-2A4C-6A2C1C1E2526}"/>
              </a:ext>
            </a:extLst>
          </p:cNvPr>
          <p:cNvPicPr>
            <a:picLocks noChangeAspect="1"/>
          </p:cNvPicPr>
          <p:nvPr/>
        </p:nvPicPr>
        <p:blipFill rotWithShape="1">
          <a:blip r:embed="rId3"/>
          <a:srcRect l="3188" r="170"/>
          <a:stretch/>
        </p:blipFill>
        <p:spPr>
          <a:xfrm>
            <a:off x="20" y="10"/>
            <a:ext cx="12191980" cy="5014697"/>
          </a:xfrm>
          <a:prstGeom prst="rect">
            <a:avLst/>
          </a:prstGeom>
        </p:spPr>
      </p:pic>
      <p:pic>
        <p:nvPicPr>
          <p:cNvPr id="45" name="Picture 44" descr="Logo&#10;&#10;Description automatically generated">
            <a:extLst>
              <a:ext uri="{FF2B5EF4-FFF2-40B4-BE49-F238E27FC236}">
                <a16:creationId xmlns:a16="http://schemas.microsoft.com/office/drawing/2014/main" id="{F0A5F4D9-8A63-8B97-0016-1883A6008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7557" y="5701458"/>
            <a:ext cx="1479823" cy="1026426"/>
          </a:xfrm>
          <a:prstGeom prst="rect">
            <a:avLst/>
          </a:prstGeom>
        </p:spPr>
      </p:pic>
    </p:spTree>
    <p:extLst>
      <p:ext uri="{BB962C8B-B14F-4D97-AF65-F5344CB8AC3E}">
        <p14:creationId xmlns:p14="http://schemas.microsoft.com/office/powerpoint/2010/main" val="156745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B1B256F9-B975-B629-0863-6A62544E3A78}"/>
              </a:ext>
            </a:extLst>
          </p:cNvPr>
          <p:cNvSpPr txBox="1"/>
          <p:nvPr/>
        </p:nvSpPr>
        <p:spPr>
          <a:xfrm>
            <a:off x="776947" y="597529"/>
            <a:ext cx="5491069" cy="95487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latin typeface="+mj-lt"/>
                <a:ea typeface="+mj-ea"/>
                <a:cs typeface="+mj-cs"/>
              </a:rPr>
              <a:t>Challenge</a:t>
            </a:r>
          </a:p>
        </p:txBody>
      </p:sp>
      <p:pic>
        <p:nvPicPr>
          <p:cNvPr id="8" name="Graphic 7" descr="Users with solid fill">
            <a:extLst>
              <a:ext uri="{FF2B5EF4-FFF2-40B4-BE49-F238E27FC236}">
                <a16:creationId xmlns:a16="http://schemas.microsoft.com/office/drawing/2014/main" id="{11E1A25C-E64A-3F99-6F22-207117F6D5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1538" y="2335794"/>
            <a:ext cx="3132499" cy="3132499"/>
          </a:xfrm>
          <a:prstGeom prst="rect">
            <a:avLst/>
          </a:prstGeom>
        </p:spPr>
      </p:pic>
      <p:sp>
        <p:nvSpPr>
          <p:cNvPr id="10" name="TextBox 9">
            <a:extLst>
              <a:ext uri="{FF2B5EF4-FFF2-40B4-BE49-F238E27FC236}">
                <a16:creationId xmlns:a16="http://schemas.microsoft.com/office/drawing/2014/main" id="{71EA76A2-9663-216D-2F4C-4A29CBAA0847}"/>
              </a:ext>
            </a:extLst>
          </p:cNvPr>
          <p:cNvSpPr txBox="1"/>
          <p:nvPr/>
        </p:nvSpPr>
        <p:spPr>
          <a:xfrm>
            <a:off x="857743" y="3759716"/>
            <a:ext cx="2625505" cy="2246769"/>
          </a:xfrm>
          <a:prstGeom prst="rect">
            <a:avLst/>
          </a:prstGeom>
          <a:noFill/>
        </p:spPr>
        <p:txBody>
          <a:bodyPr wrap="square" rtlCol="0">
            <a:spAutoFit/>
          </a:bodyPr>
          <a:lstStyle/>
          <a:p>
            <a:r>
              <a:rPr lang="en-GB" sz="2800" b="1" dirty="0"/>
              <a:t>You’ll need:</a:t>
            </a:r>
          </a:p>
          <a:p>
            <a:r>
              <a:rPr lang="en-GB" sz="2800" dirty="0"/>
              <a:t>Plain paper</a:t>
            </a:r>
          </a:p>
          <a:p>
            <a:r>
              <a:rPr lang="en-GB" sz="2800" dirty="0"/>
              <a:t>Pencil</a:t>
            </a:r>
          </a:p>
          <a:p>
            <a:r>
              <a:rPr lang="en-GB" sz="2800" dirty="0"/>
              <a:t>Clipboard</a:t>
            </a:r>
          </a:p>
          <a:p>
            <a:r>
              <a:rPr lang="en-GB" sz="2800" dirty="0"/>
              <a:t>Blindfold</a:t>
            </a:r>
          </a:p>
        </p:txBody>
      </p:sp>
    </p:spTree>
    <p:extLst>
      <p:ext uri="{BB962C8B-B14F-4D97-AF65-F5344CB8AC3E}">
        <p14:creationId xmlns:p14="http://schemas.microsoft.com/office/powerpoint/2010/main" val="299762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C11B4E1A-E50B-A88B-4BD5-DA50C0D34DD1}"/>
              </a:ext>
            </a:extLst>
          </p:cNvPr>
          <p:cNvSpPr txBox="1"/>
          <p:nvPr/>
        </p:nvSpPr>
        <p:spPr>
          <a:xfrm>
            <a:off x="776947" y="597529"/>
            <a:ext cx="5491069" cy="95487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latin typeface="+mj-lt"/>
                <a:ea typeface="+mj-ea"/>
                <a:cs typeface="+mj-cs"/>
              </a:rPr>
              <a:t>Reflect</a:t>
            </a:r>
          </a:p>
        </p:txBody>
      </p:sp>
      <p:pic>
        <p:nvPicPr>
          <p:cNvPr id="3" name="Graphic 2" descr="Thought bubble with solid fill">
            <a:extLst>
              <a:ext uri="{FF2B5EF4-FFF2-40B4-BE49-F238E27FC236}">
                <a16:creationId xmlns:a16="http://schemas.microsoft.com/office/drawing/2014/main" id="{5BDA6AEF-6F8D-C2E9-7FC9-7E6ABBB228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1508" y="2026844"/>
            <a:ext cx="3459933" cy="3459933"/>
          </a:xfrm>
          <a:prstGeom prst="rect">
            <a:avLst/>
          </a:prstGeom>
        </p:spPr>
      </p:pic>
    </p:spTree>
    <p:extLst>
      <p:ext uri="{BB962C8B-B14F-4D97-AF65-F5344CB8AC3E}">
        <p14:creationId xmlns:p14="http://schemas.microsoft.com/office/powerpoint/2010/main" val="3520647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TotalTime>
  <Words>510</Words>
  <Application>Microsoft Office PowerPoint</Application>
  <PresentationFormat>Widescreen</PresentationFormat>
  <Paragraphs>41</Paragraphs>
  <Slides>9</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dc:creator>
  <cp:lastModifiedBy>Stephanie Woodrome</cp:lastModifiedBy>
  <cp:revision>146</cp:revision>
  <dcterms:created xsi:type="dcterms:W3CDTF">2022-07-06T12:46:39Z</dcterms:created>
  <dcterms:modified xsi:type="dcterms:W3CDTF">2023-07-19T20:29:14Z</dcterms:modified>
</cp:coreProperties>
</file>